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6" r:id="rId2"/>
    <p:sldId id="267" r:id="rId3"/>
    <p:sldId id="257" r:id="rId4"/>
    <p:sldId id="258" r:id="rId5"/>
    <p:sldId id="259" r:id="rId6"/>
    <p:sldId id="260" r:id="rId7"/>
    <p:sldId id="262" r:id="rId8"/>
    <p:sldId id="266" r:id="rId9"/>
    <p:sldId id="263" r:id="rId10"/>
    <p:sldId id="270" r:id="rId11"/>
    <p:sldId id="271" r:id="rId12"/>
    <p:sldId id="276" r:id="rId13"/>
    <p:sldId id="275" r:id="rId14"/>
    <p:sldId id="278" r:id="rId15"/>
    <p:sldId id="269" r:id="rId16"/>
    <p:sldId id="273" r:id="rId17"/>
    <p:sldId id="277" r:id="rId18"/>
    <p:sldId id="280" r:id="rId19"/>
    <p:sldId id="274" r:id="rId20"/>
    <p:sldId id="272" r:id="rId21"/>
    <p:sldId id="261" r:id="rId22"/>
    <p:sldId id="268" r:id="rId23"/>
    <p:sldId id="264" r:id="rId24"/>
    <p:sldId id="265" r:id="rId25"/>
    <p:sldId id="279" r:id="rId26"/>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73" autoAdjust="0"/>
    <p:restoredTop sz="94660"/>
  </p:normalViewPr>
  <p:slideViewPr>
    <p:cSldViewPr>
      <p:cViewPr varScale="1">
        <p:scale>
          <a:sx n="52" d="100"/>
          <a:sy n="52" d="100"/>
        </p:scale>
        <p:origin x="-749" y="-7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8154"/>
          </a:xfrm>
          <a:prstGeom prst="rect">
            <a:avLst/>
          </a:prstGeom>
        </p:spPr>
        <p:txBody>
          <a:bodyPr vert="horz" lIns="93936" tIns="46968" rIns="93936" bIns="46968" rtlCol="0"/>
          <a:lstStyle>
            <a:lvl1pPr algn="r">
              <a:defRPr sz="1200"/>
            </a:lvl1pPr>
          </a:lstStyle>
          <a:p>
            <a:fld id="{3AC67B98-ECFC-402C-868E-6B7CFDC0921E}" type="datetimeFigureOut">
              <a:rPr lang="en-US" smtClean="0"/>
              <a:t>6/6/2015</a:t>
            </a:fld>
            <a:endParaRPr lang="en-US"/>
          </a:p>
        </p:txBody>
      </p:sp>
      <p:sp>
        <p:nvSpPr>
          <p:cNvPr id="4" name="Slide Image Placeholder 3"/>
          <p:cNvSpPr>
            <a:spLocks noGrp="1" noRot="1" noChangeAspect="1"/>
          </p:cNvSpPr>
          <p:nvPr>
            <p:ph type="sldImg" idx="2"/>
          </p:nvPr>
        </p:nvSpPr>
        <p:spPr>
          <a:xfrm>
            <a:off x="1196975" y="701675"/>
            <a:ext cx="4683125" cy="3511550"/>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36" tIns="46968" rIns="93936" bIns="4696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6"/>
            <a:ext cx="3066733" cy="468154"/>
          </a:xfrm>
          <a:prstGeom prst="rect">
            <a:avLst/>
          </a:prstGeom>
        </p:spPr>
        <p:txBody>
          <a:bodyPr vert="horz" lIns="93936" tIns="46968" rIns="93936" bIns="46968" rtlCol="0" anchor="b"/>
          <a:lstStyle>
            <a:lvl1pPr algn="r">
              <a:defRPr sz="1200"/>
            </a:lvl1pPr>
          </a:lstStyle>
          <a:p>
            <a:fld id="{97EFFEAE-53EE-410D-956B-4C15C79659AD}" type="slidenum">
              <a:rPr lang="en-US" smtClean="0"/>
              <a:t>‹#›</a:t>
            </a:fld>
            <a:endParaRPr lang="en-US"/>
          </a:p>
        </p:txBody>
      </p:sp>
    </p:spTree>
    <p:extLst>
      <p:ext uri="{BB962C8B-B14F-4D97-AF65-F5344CB8AC3E}">
        <p14:creationId xmlns:p14="http://schemas.microsoft.com/office/powerpoint/2010/main" val="1943904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EFFEAE-53EE-410D-956B-4C15C79659AD}" type="slidenum">
              <a:rPr lang="en-US" smtClean="0"/>
              <a:t>1</a:t>
            </a:fld>
            <a:endParaRPr lang="en-US"/>
          </a:p>
        </p:txBody>
      </p:sp>
    </p:spTree>
    <p:extLst>
      <p:ext uri="{BB962C8B-B14F-4D97-AF65-F5344CB8AC3E}">
        <p14:creationId xmlns:p14="http://schemas.microsoft.com/office/powerpoint/2010/main" val="1563452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EFFEAE-53EE-410D-956B-4C15C79659AD}" type="slidenum">
              <a:rPr lang="en-US" smtClean="0"/>
              <a:t>10</a:t>
            </a:fld>
            <a:endParaRPr lang="en-US"/>
          </a:p>
        </p:txBody>
      </p:sp>
    </p:spTree>
    <p:extLst>
      <p:ext uri="{BB962C8B-B14F-4D97-AF65-F5344CB8AC3E}">
        <p14:creationId xmlns:p14="http://schemas.microsoft.com/office/powerpoint/2010/main" val="3327735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EFFEAE-53EE-410D-956B-4C15C79659AD}" type="slidenum">
              <a:rPr lang="en-US" smtClean="0"/>
              <a:t>11</a:t>
            </a:fld>
            <a:endParaRPr lang="en-US"/>
          </a:p>
        </p:txBody>
      </p:sp>
    </p:spTree>
    <p:extLst>
      <p:ext uri="{BB962C8B-B14F-4D97-AF65-F5344CB8AC3E}">
        <p14:creationId xmlns:p14="http://schemas.microsoft.com/office/powerpoint/2010/main" val="33277352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EFFEAE-53EE-410D-956B-4C15C79659AD}" type="slidenum">
              <a:rPr lang="en-US" smtClean="0"/>
              <a:t>12</a:t>
            </a:fld>
            <a:endParaRPr lang="en-US"/>
          </a:p>
        </p:txBody>
      </p:sp>
    </p:spTree>
    <p:extLst>
      <p:ext uri="{BB962C8B-B14F-4D97-AF65-F5344CB8AC3E}">
        <p14:creationId xmlns:p14="http://schemas.microsoft.com/office/powerpoint/2010/main" val="973864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EFFEAE-53EE-410D-956B-4C15C79659AD}" type="slidenum">
              <a:rPr lang="en-US" smtClean="0"/>
              <a:t>13</a:t>
            </a:fld>
            <a:endParaRPr lang="en-US"/>
          </a:p>
        </p:txBody>
      </p:sp>
    </p:spTree>
    <p:extLst>
      <p:ext uri="{BB962C8B-B14F-4D97-AF65-F5344CB8AC3E}">
        <p14:creationId xmlns:p14="http://schemas.microsoft.com/office/powerpoint/2010/main" val="973864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EFFEAE-53EE-410D-956B-4C15C79659AD}" type="slidenum">
              <a:rPr lang="en-US" smtClean="0"/>
              <a:t>14</a:t>
            </a:fld>
            <a:endParaRPr lang="en-US"/>
          </a:p>
        </p:txBody>
      </p:sp>
    </p:spTree>
    <p:extLst>
      <p:ext uri="{BB962C8B-B14F-4D97-AF65-F5344CB8AC3E}">
        <p14:creationId xmlns:p14="http://schemas.microsoft.com/office/powerpoint/2010/main" val="9738647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EFFEAE-53EE-410D-956B-4C15C79659AD}" type="slidenum">
              <a:rPr lang="en-US" smtClean="0"/>
              <a:t>15</a:t>
            </a:fld>
            <a:endParaRPr lang="en-US"/>
          </a:p>
        </p:txBody>
      </p:sp>
    </p:spTree>
    <p:extLst>
      <p:ext uri="{BB962C8B-B14F-4D97-AF65-F5344CB8AC3E}">
        <p14:creationId xmlns:p14="http://schemas.microsoft.com/office/powerpoint/2010/main" val="33277352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EFFEAE-53EE-410D-956B-4C15C79659AD}" type="slidenum">
              <a:rPr lang="en-US" smtClean="0"/>
              <a:t>16</a:t>
            </a:fld>
            <a:endParaRPr lang="en-US"/>
          </a:p>
        </p:txBody>
      </p:sp>
    </p:spTree>
    <p:extLst>
      <p:ext uri="{BB962C8B-B14F-4D97-AF65-F5344CB8AC3E}">
        <p14:creationId xmlns:p14="http://schemas.microsoft.com/office/powerpoint/2010/main" val="3327735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EFFEAE-53EE-410D-956B-4C15C79659AD}" type="slidenum">
              <a:rPr lang="en-US" smtClean="0"/>
              <a:t>17</a:t>
            </a:fld>
            <a:endParaRPr lang="en-US"/>
          </a:p>
        </p:txBody>
      </p:sp>
    </p:spTree>
    <p:extLst>
      <p:ext uri="{BB962C8B-B14F-4D97-AF65-F5344CB8AC3E}">
        <p14:creationId xmlns:p14="http://schemas.microsoft.com/office/powerpoint/2010/main" val="33277352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EFFEAE-53EE-410D-956B-4C15C79659AD}" type="slidenum">
              <a:rPr lang="en-US" smtClean="0"/>
              <a:t>18</a:t>
            </a:fld>
            <a:endParaRPr lang="en-US"/>
          </a:p>
        </p:txBody>
      </p:sp>
    </p:spTree>
    <p:extLst>
      <p:ext uri="{BB962C8B-B14F-4D97-AF65-F5344CB8AC3E}">
        <p14:creationId xmlns:p14="http://schemas.microsoft.com/office/powerpoint/2010/main" val="33277352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EFFEAE-53EE-410D-956B-4C15C79659AD}" type="slidenum">
              <a:rPr lang="en-US" smtClean="0"/>
              <a:t>19</a:t>
            </a:fld>
            <a:endParaRPr lang="en-US"/>
          </a:p>
        </p:txBody>
      </p:sp>
    </p:spTree>
    <p:extLst>
      <p:ext uri="{BB962C8B-B14F-4D97-AF65-F5344CB8AC3E}">
        <p14:creationId xmlns:p14="http://schemas.microsoft.com/office/powerpoint/2010/main" val="3327735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EFFEAE-53EE-410D-956B-4C15C79659AD}" type="slidenum">
              <a:rPr lang="en-US" smtClean="0"/>
              <a:t>2</a:t>
            </a:fld>
            <a:endParaRPr lang="en-US"/>
          </a:p>
        </p:txBody>
      </p:sp>
    </p:spTree>
    <p:extLst>
      <p:ext uri="{BB962C8B-B14F-4D97-AF65-F5344CB8AC3E}">
        <p14:creationId xmlns:p14="http://schemas.microsoft.com/office/powerpoint/2010/main" val="4370132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EFFEAE-53EE-410D-956B-4C15C79659AD}" type="slidenum">
              <a:rPr lang="en-US" smtClean="0"/>
              <a:t>20</a:t>
            </a:fld>
            <a:endParaRPr lang="en-US"/>
          </a:p>
        </p:txBody>
      </p:sp>
    </p:spTree>
    <p:extLst>
      <p:ext uri="{BB962C8B-B14F-4D97-AF65-F5344CB8AC3E}">
        <p14:creationId xmlns:p14="http://schemas.microsoft.com/office/powerpoint/2010/main" val="33277352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EFFEAE-53EE-410D-956B-4C15C79659AD}" type="slidenum">
              <a:rPr lang="en-US" smtClean="0"/>
              <a:t>21</a:t>
            </a:fld>
            <a:endParaRPr lang="en-US"/>
          </a:p>
        </p:txBody>
      </p:sp>
    </p:spTree>
    <p:extLst>
      <p:ext uri="{BB962C8B-B14F-4D97-AF65-F5344CB8AC3E}">
        <p14:creationId xmlns:p14="http://schemas.microsoft.com/office/powerpoint/2010/main" val="33277352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EFFEAE-53EE-410D-956B-4C15C79659AD}" type="slidenum">
              <a:rPr lang="en-US" smtClean="0"/>
              <a:t>22</a:t>
            </a:fld>
            <a:endParaRPr lang="en-US"/>
          </a:p>
        </p:txBody>
      </p:sp>
    </p:spTree>
    <p:extLst>
      <p:ext uri="{BB962C8B-B14F-4D97-AF65-F5344CB8AC3E}">
        <p14:creationId xmlns:p14="http://schemas.microsoft.com/office/powerpoint/2010/main" val="9738647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EFFEAE-53EE-410D-956B-4C15C79659AD}" type="slidenum">
              <a:rPr lang="en-US" smtClean="0"/>
              <a:t>23</a:t>
            </a:fld>
            <a:endParaRPr lang="en-US"/>
          </a:p>
        </p:txBody>
      </p:sp>
    </p:spTree>
    <p:extLst>
      <p:ext uri="{BB962C8B-B14F-4D97-AF65-F5344CB8AC3E}">
        <p14:creationId xmlns:p14="http://schemas.microsoft.com/office/powerpoint/2010/main" val="9738647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EFFEAE-53EE-410D-956B-4C15C79659AD}" type="slidenum">
              <a:rPr lang="en-US" smtClean="0"/>
              <a:t>24</a:t>
            </a:fld>
            <a:endParaRPr lang="en-US"/>
          </a:p>
        </p:txBody>
      </p:sp>
    </p:spTree>
    <p:extLst>
      <p:ext uri="{BB962C8B-B14F-4D97-AF65-F5344CB8AC3E}">
        <p14:creationId xmlns:p14="http://schemas.microsoft.com/office/powerpoint/2010/main" val="4597744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EFFEAE-53EE-410D-956B-4C15C79659AD}" type="slidenum">
              <a:rPr lang="en-US" smtClean="0"/>
              <a:t>25</a:t>
            </a:fld>
            <a:endParaRPr lang="en-US"/>
          </a:p>
        </p:txBody>
      </p:sp>
    </p:spTree>
    <p:extLst>
      <p:ext uri="{BB962C8B-B14F-4D97-AF65-F5344CB8AC3E}">
        <p14:creationId xmlns:p14="http://schemas.microsoft.com/office/powerpoint/2010/main" val="459774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EFFEAE-53EE-410D-956B-4C15C79659AD}" type="slidenum">
              <a:rPr lang="en-US" smtClean="0"/>
              <a:t>3</a:t>
            </a:fld>
            <a:endParaRPr lang="en-US"/>
          </a:p>
        </p:txBody>
      </p:sp>
    </p:spTree>
    <p:extLst>
      <p:ext uri="{BB962C8B-B14F-4D97-AF65-F5344CB8AC3E}">
        <p14:creationId xmlns:p14="http://schemas.microsoft.com/office/powerpoint/2010/main" val="2039481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EFFEAE-53EE-410D-956B-4C15C79659AD}" type="slidenum">
              <a:rPr lang="en-US" smtClean="0"/>
              <a:t>4</a:t>
            </a:fld>
            <a:endParaRPr lang="en-US"/>
          </a:p>
        </p:txBody>
      </p:sp>
    </p:spTree>
    <p:extLst>
      <p:ext uri="{BB962C8B-B14F-4D97-AF65-F5344CB8AC3E}">
        <p14:creationId xmlns:p14="http://schemas.microsoft.com/office/powerpoint/2010/main" val="1330469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EFFEAE-53EE-410D-956B-4C15C79659AD}" type="slidenum">
              <a:rPr lang="en-US" smtClean="0"/>
              <a:t>5</a:t>
            </a:fld>
            <a:endParaRPr lang="en-US"/>
          </a:p>
        </p:txBody>
      </p:sp>
    </p:spTree>
    <p:extLst>
      <p:ext uri="{BB962C8B-B14F-4D97-AF65-F5344CB8AC3E}">
        <p14:creationId xmlns:p14="http://schemas.microsoft.com/office/powerpoint/2010/main" val="2295469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EFFEAE-53EE-410D-956B-4C15C79659AD}" type="slidenum">
              <a:rPr lang="en-US" smtClean="0"/>
              <a:t>6</a:t>
            </a:fld>
            <a:endParaRPr lang="en-US"/>
          </a:p>
        </p:txBody>
      </p:sp>
    </p:spTree>
    <p:extLst>
      <p:ext uri="{BB962C8B-B14F-4D97-AF65-F5344CB8AC3E}">
        <p14:creationId xmlns:p14="http://schemas.microsoft.com/office/powerpoint/2010/main" val="350360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EFFEAE-53EE-410D-956B-4C15C79659AD}" type="slidenum">
              <a:rPr lang="en-US" smtClean="0"/>
              <a:t>7</a:t>
            </a:fld>
            <a:endParaRPr lang="en-US"/>
          </a:p>
        </p:txBody>
      </p:sp>
    </p:spTree>
    <p:extLst>
      <p:ext uri="{BB962C8B-B14F-4D97-AF65-F5344CB8AC3E}">
        <p14:creationId xmlns:p14="http://schemas.microsoft.com/office/powerpoint/2010/main" val="4160785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EFFEAE-53EE-410D-956B-4C15C79659AD}" type="slidenum">
              <a:rPr lang="en-US" smtClean="0"/>
              <a:t>8</a:t>
            </a:fld>
            <a:endParaRPr lang="en-US"/>
          </a:p>
        </p:txBody>
      </p:sp>
    </p:spTree>
    <p:extLst>
      <p:ext uri="{BB962C8B-B14F-4D97-AF65-F5344CB8AC3E}">
        <p14:creationId xmlns:p14="http://schemas.microsoft.com/office/powerpoint/2010/main" val="4160785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EFFEAE-53EE-410D-956B-4C15C79659AD}" type="slidenum">
              <a:rPr lang="en-US" smtClean="0"/>
              <a:t>9</a:t>
            </a:fld>
            <a:endParaRPr lang="en-US"/>
          </a:p>
        </p:txBody>
      </p:sp>
    </p:spTree>
    <p:extLst>
      <p:ext uri="{BB962C8B-B14F-4D97-AF65-F5344CB8AC3E}">
        <p14:creationId xmlns:p14="http://schemas.microsoft.com/office/powerpoint/2010/main" val="10362980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D76E3247-8173-4D0A-8B1E-BB9E86280A48}" type="datetimeFigureOut">
              <a:rPr lang="en-US" smtClean="0"/>
              <a:t>6/6/2015</a:t>
            </a:fld>
            <a:endParaRPr lang="en-US"/>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F8164D5C-8790-462F-8756-2DBE2546AB23}" type="slidenum">
              <a:rPr lang="en-US" smtClean="0"/>
              <a:t>‹#›</a:t>
            </a:fld>
            <a:endParaRPr lang="en-US"/>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6E3247-8173-4D0A-8B1E-BB9E86280A48}" type="datetimeFigureOut">
              <a:rPr lang="en-US" smtClean="0"/>
              <a:t>6/6/2015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164D5C-8790-462F-8756-2DBE2546AB2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6E3247-8173-4D0A-8B1E-BB9E86280A48}" type="datetimeFigureOut">
              <a:rPr lang="en-US" smtClean="0"/>
              <a:t>6/6/2015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164D5C-8790-462F-8756-2DBE2546AB2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76E3247-8173-4D0A-8B1E-BB9E86280A48}" type="datetimeFigureOut">
              <a:rPr lang="en-US" smtClean="0"/>
              <a:t>6/6/2015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164D5C-8790-462F-8756-2DBE2546AB2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6E3247-8173-4D0A-8B1E-BB9E86280A48}" type="datetimeFigureOut">
              <a:rPr lang="en-US" smtClean="0"/>
              <a:t>6/6/2015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164D5C-8790-462F-8756-2DBE2546AB23}"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D76E3247-8173-4D0A-8B1E-BB9E86280A48}" type="datetimeFigureOut">
              <a:rPr lang="en-US" smtClean="0"/>
              <a:t>6/6/2015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164D5C-8790-462F-8756-2DBE2546AB23}" type="slidenum">
              <a:rPr lang="en-US" smtClean="0"/>
              <a:t>‹#›</a:t>
            </a:fld>
            <a:endParaRPr lang="en-US"/>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76E3247-8173-4D0A-8B1E-BB9E86280A48}" type="datetimeFigureOut">
              <a:rPr lang="en-US" smtClean="0"/>
              <a:t>6/6/2015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164D5C-8790-462F-8756-2DBE2546AB2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76E3247-8173-4D0A-8B1E-BB9E86280A48}" type="datetimeFigureOut">
              <a:rPr lang="en-US" smtClean="0"/>
              <a:t>6/6/2015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164D5C-8790-462F-8756-2DBE2546AB2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6E3247-8173-4D0A-8B1E-BB9E86280A48}" type="datetimeFigureOut">
              <a:rPr lang="en-US" smtClean="0"/>
              <a:t>6/6/2015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164D5C-8790-462F-8756-2DBE2546AB2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D76E3247-8173-4D0A-8B1E-BB9E86280A48}" type="datetimeFigureOut">
              <a:rPr lang="en-US" smtClean="0"/>
              <a:t>6/6/2015</a:t>
            </a:fld>
            <a:endParaRPr lang="en-US"/>
          </a:p>
        </p:txBody>
      </p:sp>
      <p:sp>
        <p:nvSpPr>
          <p:cNvPr id="7" name="Slide Number Placeholder 6"/>
          <p:cNvSpPr>
            <a:spLocks noGrp="1"/>
          </p:cNvSpPr>
          <p:nvPr>
            <p:ph type="sldNum" sz="quarter" idx="12"/>
          </p:nvPr>
        </p:nvSpPr>
        <p:spPr/>
        <p:txBody>
          <a:bodyPr/>
          <a:lstStyle/>
          <a:p>
            <a:fld id="{F8164D5C-8790-462F-8756-2DBE2546AB23}" type="slidenum">
              <a:rPr lang="en-US" smtClean="0"/>
              <a:t>‹#›</a:t>
            </a:fld>
            <a:endParaRPr lang="en-US"/>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6E3247-8173-4D0A-8B1E-BB9E86280A48}" type="datetimeFigureOut">
              <a:rPr lang="en-US" smtClean="0"/>
              <a:t>6/6/2015</a:t>
            </a:fld>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p>
        </p:txBody>
      </p:sp>
      <p:sp>
        <p:nvSpPr>
          <p:cNvPr id="7" name="Slide Number Placeholder 6"/>
          <p:cNvSpPr>
            <a:spLocks noGrp="1"/>
          </p:cNvSpPr>
          <p:nvPr>
            <p:ph type="sldNum" sz="quarter" idx="12"/>
          </p:nvPr>
        </p:nvSpPr>
        <p:spPr/>
        <p:txBody>
          <a:bodyPr/>
          <a:lstStyle/>
          <a:p>
            <a:fld id="{F8164D5C-8790-462F-8756-2DBE2546AB2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D76E3247-8173-4D0A-8B1E-BB9E86280A48}" type="datetimeFigureOut">
              <a:rPr lang="en-US" smtClean="0"/>
              <a:t>6/6/2015</a:t>
            </a:fld>
            <a:endParaRPr lang="en-US"/>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F8164D5C-8790-462F-8756-2DBE2546AB2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OPERATIONS – A Starter Kit</a:t>
            </a:r>
            <a:endParaRPr lang="en-US" dirty="0"/>
          </a:p>
        </p:txBody>
      </p:sp>
      <p:sp>
        <p:nvSpPr>
          <p:cNvPr id="3" name="Subtitle 2"/>
          <p:cNvSpPr>
            <a:spLocks noGrp="1"/>
          </p:cNvSpPr>
          <p:nvPr>
            <p:ph type="subTitle" idx="1"/>
          </p:nvPr>
        </p:nvSpPr>
        <p:spPr>
          <a:xfrm>
            <a:off x="4733365" y="4421080"/>
            <a:ext cx="3309803" cy="1598720"/>
          </a:xfrm>
        </p:spPr>
        <p:txBody>
          <a:bodyPr>
            <a:normAutofit fontScale="92500" lnSpcReduction="10000"/>
          </a:bodyPr>
          <a:lstStyle/>
          <a:p>
            <a:r>
              <a:rPr lang="en-US" dirty="0" smtClean="0"/>
              <a:t>A few basic elements to start operations on your model railroad.</a:t>
            </a:r>
          </a:p>
          <a:p>
            <a:endParaRPr lang="en-US" dirty="0" smtClean="0"/>
          </a:p>
          <a:p>
            <a:pPr algn="ctr"/>
            <a:r>
              <a:rPr lang="en-US" dirty="0" smtClean="0"/>
              <a:t>Bruce Bowie, </a:t>
            </a:r>
            <a:r>
              <a:rPr lang="en-US" dirty="0" err="1" smtClean="0"/>
              <a:t>Div</a:t>
            </a:r>
            <a:r>
              <a:rPr lang="en-US" dirty="0" smtClean="0"/>
              <a:t> 4, MCR, NMRA</a:t>
            </a:r>
            <a:endParaRPr lang="en-US" dirty="0"/>
          </a:p>
        </p:txBody>
      </p:sp>
      <p:pic>
        <p:nvPicPr>
          <p:cNvPr id="1026" name="Picture 2" descr="C:\Users\Owner\Documents\Bruce\1 - Train Hobby\NMRA\Division 4\Miscellaneous\Div 4 Logo.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381000"/>
            <a:ext cx="3124200"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06347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381000"/>
            <a:ext cx="7024744" cy="1267708"/>
          </a:xfrm>
        </p:spPr>
        <p:txBody>
          <a:bodyPr/>
          <a:lstStyle/>
          <a:p>
            <a:r>
              <a:rPr lang="en-US" dirty="0" smtClean="0"/>
              <a:t>Where Do I Start??</a:t>
            </a:r>
            <a:endParaRPr lang="en-US" dirty="0"/>
          </a:p>
        </p:txBody>
      </p:sp>
      <p:sp>
        <p:nvSpPr>
          <p:cNvPr id="3" name="Content Placeholder 2"/>
          <p:cNvSpPr>
            <a:spLocks noGrp="1"/>
          </p:cNvSpPr>
          <p:nvPr>
            <p:ph idx="1"/>
          </p:nvPr>
        </p:nvSpPr>
        <p:spPr>
          <a:xfrm>
            <a:off x="1043492" y="1676988"/>
            <a:ext cx="6777317" cy="4647612"/>
          </a:xfrm>
        </p:spPr>
        <p:txBody>
          <a:bodyPr>
            <a:normAutofit lnSpcReduction="10000"/>
          </a:bodyPr>
          <a:lstStyle/>
          <a:p>
            <a:r>
              <a:rPr lang="en-US" dirty="0" smtClean="0"/>
              <a:t>To determine APPROXIMATELY how many cars you need to operate your railroad:</a:t>
            </a:r>
          </a:p>
          <a:p>
            <a:pPr lvl="1"/>
            <a:r>
              <a:rPr lang="en-US" dirty="0" smtClean="0"/>
              <a:t>100% fill each industry spur mixing car types as used by given industry</a:t>
            </a:r>
          </a:p>
          <a:p>
            <a:r>
              <a:rPr lang="en-US" dirty="0"/>
              <a:t>M</a:t>
            </a:r>
            <a:r>
              <a:rPr lang="en-US" dirty="0" smtClean="0"/>
              <a:t>ake </a:t>
            </a:r>
            <a:r>
              <a:rPr lang="en-US" dirty="0"/>
              <a:t>waybills for each car </a:t>
            </a:r>
            <a:endParaRPr lang="en-US" dirty="0" smtClean="0"/>
          </a:p>
          <a:p>
            <a:pPr lvl="1"/>
            <a:r>
              <a:rPr lang="en-US" dirty="0" smtClean="0"/>
              <a:t>Consider </a:t>
            </a:r>
            <a:r>
              <a:rPr lang="en-US" dirty="0"/>
              <a:t>likely movement from industry to industry on your own railroad</a:t>
            </a:r>
          </a:p>
          <a:p>
            <a:pPr lvl="1"/>
            <a:r>
              <a:rPr lang="en-US" dirty="0"/>
              <a:t>Also consider movement to and from industries on your railroad to and from locations “beyond” the extents of your </a:t>
            </a:r>
            <a:r>
              <a:rPr lang="en-US" dirty="0" smtClean="0"/>
              <a:t>railroad</a:t>
            </a:r>
          </a:p>
          <a:p>
            <a:pPr lvl="1"/>
            <a:r>
              <a:rPr lang="en-US" dirty="0"/>
              <a:t>May be two move or four move (using 2-sided waybills</a:t>
            </a:r>
            <a:r>
              <a:rPr lang="en-US" dirty="0" smtClean="0"/>
              <a:t>)</a:t>
            </a:r>
            <a:endParaRPr lang="en-US" dirty="0"/>
          </a:p>
        </p:txBody>
      </p:sp>
    </p:spTree>
    <p:extLst>
      <p:ext uri="{BB962C8B-B14F-4D97-AF65-F5344CB8AC3E}">
        <p14:creationId xmlns:p14="http://schemas.microsoft.com/office/powerpoint/2010/main" val="3764378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76200"/>
            <a:ext cx="7024744" cy="1371632"/>
          </a:xfrm>
        </p:spPr>
        <p:txBody>
          <a:bodyPr/>
          <a:lstStyle/>
          <a:p>
            <a:r>
              <a:rPr lang="en-US" dirty="0" smtClean="0"/>
              <a:t>Where Do I Start??</a:t>
            </a:r>
            <a:endParaRPr lang="en-US" dirty="0"/>
          </a:p>
        </p:txBody>
      </p:sp>
      <p:sp>
        <p:nvSpPr>
          <p:cNvPr id="3" name="Content Placeholder 2"/>
          <p:cNvSpPr>
            <a:spLocks noGrp="1"/>
          </p:cNvSpPr>
          <p:nvPr>
            <p:ph idx="1"/>
          </p:nvPr>
        </p:nvSpPr>
        <p:spPr>
          <a:xfrm>
            <a:off x="1043492" y="1372188"/>
            <a:ext cx="6777317" cy="5028612"/>
          </a:xfrm>
        </p:spPr>
        <p:txBody>
          <a:bodyPr>
            <a:normAutofit fontScale="85000" lnSpcReduction="20000"/>
          </a:bodyPr>
          <a:lstStyle/>
          <a:p>
            <a:r>
              <a:rPr lang="en-US" dirty="0" smtClean="0"/>
              <a:t>Make car cards for each car</a:t>
            </a:r>
          </a:p>
          <a:p>
            <a:r>
              <a:rPr lang="en-US" dirty="0" smtClean="0"/>
              <a:t>Place waybill in each car with current location showing on top of waybill</a:t>
            </a:r>
          </a:p>
          <a:p>
            <a:r>
              <a:rPr lang="en-US" dirty="0" smtClean="0"/>
              <a:t>Move </a:t>
            </a:r>
            <a:r>
              <a:rPr lang="en-US" dirty="0"/>
              <a:t>1/3 of cars </a:t>
            </a:r>
            <a:r>
              <a:rPr lang="en-US" dirty="0" smtClean="0"/>
              <a:t>and respective car cards/waybills from </a:t>
            </a:r>
            <a:r>
              <a:rPr lang="en-US" dirty="0"/>
              <a:t>industry spurs to staging and/or marshalling </a:t>
            </a:r>
            <a:r>
              <a:rPr lang="en-US" dirty="0" smtClean="0"/>
              <a:t>yards</a:t>
            </a:r>
          </a:p>
          <a:p>
            <a:pPr lvl="1"/>
            <a:r>
              <a:rPr lang="en-US" dirty="0" smtClean="0"/>
              <a:t>Place these car cards in PICK UP box</a:t>
            </a:r>
            <a:endParaRPr lang="en-US" dirty="0" smtClean="0"/>
          </a:p>
          <a:p>
            <a:r>
              <a:rPr lang="en-US" dirty="0" smtClean="0"/>
              <a:t>Change waybill for 1/3 of car cards still at industry to next </a:t>
            </a:r>
            <a:r>
              <a:rPr lang="en-US" dirty="0" smtClean="0"/>
              <a:t>move</a:t>
            </a:r>
          </a:p>
          <a:p>
            <a:pPr lvl="1"/>
            <a:r>
              <a:rPr lang="en-US" dirty="0" smtClean="0"/>
              <a:t>Place these car cards </a:t>
            </a:r>
            <a:r>
              <a:rPr lang="en-US" dirty="0" smtClean="0"/>
              <a:t>in PICKUP box</a:t>
            </a:r>
          </a:p>
          <a:p>
            <a:r>
              <a:rPr lang="en-US" dirty="0" smtClean="0"/>
              <a:t>Final 1/3 of car cards </a:t>
            </a:r>
            <a:r>
              <a:rPr lang="en-US" dirty="0" smtClean="0"/>
              <a:t>at industry are </a:t>
            </a:r>
            <a:r>
              <a:rPr lang="en-US" dirty="0" smtClean="0"/>
              <a:t>placed in HOLD box </a:t>
            </a:r>
            <a:endParaRPr lang="en-US" dirty="0"/>
          </a:p>
          <a:p>
            <a:r>
              <a:rPr lang="en-US" dirty="0"/>
              <a:t>Add cars </a:t>
            </a:r>
            <a:r>
              <a:rPr lang="en-US" dirty="0" smtClean="0"/>
              <a:t>in staging </a:t>
            </a:r>
            <a:r>
              <a:rPr lang="en-US" dirty="0"/>
              <a:t>and/or marshalling yards </a:t>
            </a:r>
            <a:r>
              <a:rPr lang="en-US" dirty="0" smtClean="0"/>
              <a:t>until 50</a:t>
            </a:r>
            <a:r>
              <a:rPr lang="en-US" dirty="0"/>
              <a:t>% </a:t>
            </a:r>
            <a:r>
              <a:rPr lang="en-US" dirty="0" smtClean="0"/>
              <a:t>full</a:t>
            </a:r>
            <a:endParaRPr lang="en-US" dirty="0"/>
          </a:p>
          <a:p>
            <a:pPr lvl="2"/>
            <a:r>
              <a:rPr lang="en-US" dirty="0"/>
              <a:t>Additional cars may be passenger cars and/or cars used to makeup through freight trains</a:t>
            </a:r>
          </a:p>
          <a:p>
            <a:pPr lvl="1"/>
            <a:r>
              <a:rPr lang="en-US" dirty="0"/>
              <a:t>Too many cars will clog the railroad</a:t>
            </a:r>
          </a:p>
          <a:p>
            <a:pPr lvl="1"/>
            <a:endParaRPr lang="en-US" dirty="0" smtClean="0"/>
          </a:p>
          <a:p>
            <a:pPr lvl="1"/>
            <a:endParaRPr lang="en-US" dirty="0" smtClean="0"/>
          </a:p>
        </p:txBody>
      </p:sp>
    </p:spTree>
    <p:extLst>
      <p:ext uri="{BB962C8B-B14F-4D97-AF65-F5344CB8AC3E}">
        <p14:creationId xmlns:p14="http://schemas.microsoft.com/office/powerpoint/2010/main" val="7994696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228600"/>
            <a:ext cx="7024744" cy="1143000"/>
          </a:xfrm>
        </p:spPr>
        <p:txBody>
          <a:bodyPr>
            <a:normAutofit fontScale="90000"/>
          </a:bodyPr>
          <a:lstStyle/>
          <a:p>
            <a:r>
              <a:rPr lang="en-US" dirty="0" smtClean="0"/>
              <a:t>Set Out, Hold, </a:t>
            </a:r>
            <a:r>
              <a:rPr lang="en-US" dirty="0" smtClean="0"/>
              <a:t>Pick Up,  </a:t>
            </a:r>
            <a:r>
              <a:rPr lang="en-US" dirty="0"/>
              <a:t>H</a:t>
            </a:r>
            <a:r>
              <a:rPr lang="en-US" dirty="0" smtClean="0"/>
              <a:t>uh</a:t>
            </a:r>
            <a:r>
              <a:rPr lang="en-US" dirty="0" smtClean="0"/>
              <a:t>?</a:t>
            </a:r>
            <a:endParaRPr lang="en-US" dirty="0"/>
          </a:p>
        </p:txBody>
      </p:sp>
      <p:pic>
        <p:nvPicPr>
          <p:cNvPr id="4098" name="Picture 2" descr="C:\Users\Owner\Documents\Bruce\1 - Train Hobby\Clinics\Operations Clinics\20150527_1423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1757362"/>
            <a:ext cx="7848600" cy="4414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33784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228600"/>
            <a:ext cx="7024744" cy="1143000"/>
          </a:xfrm>
        </p:spPr>
        <p:txBody>
          <a:bodyPr>
            <a:normAutofit fontScale="90000"/>
          </a:bodyPr>
          <a:lstStyle/>
          <a:p>
            <a:r>
              <a:rPr lang="en-US" dirty="0" smtClean="0"/>
              <a:t>Set Out, Hold, </a:t>
            </a:r>
            <a:r>
              <a:rPr lang="en-US" dirty="0" smtClean="0"/>
              <a:t>Pick Up, Huh</a:t>
            </a:r>
            <a:r>
              <a:rPr lang="en-US" dirty="0" smtClean="0"/>
              <a:t>?</a:t>
            </a:r>
            <a:endParaRPr lang="en-US" dirty="0"/>
          </a:p>
        </p:txBody>
      </p:sp>
      <p:sp>
        <p:nvSpPr>
          <p:cNvPr id="4" name="Content Placeholder 3"/>
          <p:cNvSpPr>
            <a:spLocks noGrp="1"/>
          </p:cNvSpPr>
          <p:nvPr>
            <p:ph sz="quarter" idx="13"/>
          </p:nvPr>
        </p:nvSpPr>
        <p:spPr>
          <a:xfrm>
            <a:off x="1042416" y="1447801"/>
            <a:ext cx="6958584" cy="5029199"/>
          </a:xfrm>
        </p:spPr>
        <p:txBody>
          <a:bodyPr>
            <a:normAutofit fontScale="92500"/>
          </a:bodyPr>
          <a:lstStyle/>
          <a:p>
            <a:r>
              <a:rPr lang="en-US" dirty="0" smtClean="0"/>
              <a:t>SETOUT – Operator places car card w/ waybill in this box after placing car in designated setout location.  Waybill not changed at this point.</a:t>
            </a:r>
          </a:p>
          <a:p>
            <a:r>
              <a:rPr lang="en-US" dirty="0" smtClean="0"/>
              <a:t>HOLD – Operator does not touch these cards…….OWNER moves cards from SETOUT to HOLD between operating sessions</a:t>
            </a:r>
          </a:p>
          <a:p>
            <a:r>
              <a:rPr lang="en-US" dirty="0" smtClean="0"/>
              <a:t>PICKUP – Operator </a:t>
            </a:r>
            <a:r>
              <a:rPr lang="en-US" dirty="0" smtClean="0"/>
              <a:t>picks up </a:t>
            </a:r>
            <a:r>
              <a:rPr lang="en-US" dirty="0" smtClean="0"/>
              <a:t>cars with car cards in this box AND going in the same direction of travel as his </a:t>
            </a:r>
            <a:r>
              <a:rPr lang="en-US" dirty="0" smtClean="0"/>
              <a:t>train.</a:t>
            </a:r>
          </a:p>
          <a:p>
            <a:r>
              <a:rPr lang="en-US" dirty="0" smtClean="0"/>
              <a:t>OWNER after session moves </a:t>
            </a:r>
            <a:r>
              <a:rPr lang="en-US" dirty="0" smtClean="0"/>
              <a:t>cards </a:t>
            </a:r>
            <a:r>
              <a:rPr lang="en-US" dirty="0" smtClean="0"/>
              <a:t>from SET OUT to HOLD and from </a:t>
            </a:r>
            <a:r>
              <a:rPr lang="en-US" dirty="0" smtClean="0"/>
              <a:t>HOLD to PICKUP </a:t>
            </a:r>
            <a:r>
              <a:rPr lang="en-US" dirty="0"/>
              <a:t>(</a:t>
            </a:r>
            <a:r>
              <a:rPr lang="en-US" dirty="0" smtClean="0"/>
              <a:t>moving </a:t>
            </a:r>
            <a:r>
              <a:rPr lang="en-US" dirty="0" smtClean="0"/>
              <a:t>waybill to next position: Move 1 to Move 2, Move 2 to Move 3, etc</a:t>
            </a:r>
            <a:r>
              <a:rPr lang="en-US" dirty="0" smtClean="0"/>
              <a:t>.)</a:t>
            </a:r>
            <a:endParaRPr lang="en-US" dirty="0" smtClean="0"/>
          </a:p>
        </p:txBody>
      </p:sp>
    </p:spTree>
    <p:extLst>
      <p:ext uri="{BB962C8B-B14F-4D97-AF65-F5344CB8AC3E}">
        <p14:creationId xmlns:p14="http://schemas.microsoft.com/office/powerpoint/2010/main" val="42917615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228600"/>
            <a:ext cx="7024744" cy="1143000"/>
          </a:xfrm>
        </p:spPr>
        <p:txBody>
          <a:bodyPr>
            <a:normAutofit/>
          </a:bodyPr>
          <a:lstStyle/>
          <a:p>
            <a:r>
              <a:rPr lang="en-US" dirty="0" smtClean="0"/>
              <a:t>Ready, Set, GO!</a:t>
            </a:r>
            <a:endParaRPr lang="en-US" dirty="0"/>
          </a:p>
        </p:txBody>
      </p:sp>
      <p:sp>
        <p:nvSpPr>
          <p:cNvPr id="4" name="Content Placeholder 3"/>
          <p:cNvSpPr>
            <a:spLocks noGrp="1"/>
          </p:cNvSpPr>
          <p:nvPr>
            <p:ph sz="quarter" idx="13"/>
          </p:nvPr>
        </p:nvSpPr>
        <p:spPr>
          <a:xfrm>
            <a:off x="1042416" y="1447801"/>
            <a:ext cx="6958584" cy="5029199"/>
          </a:xfrm>
        </p:spPr>
        <p:txBody>
          <a:bodyPr>
            <a:normAutofit fontScale="92500"/>
          </a:bodyPr>
          <a:lstStyle/>
          <a:p>
            <a:r>
              <a:rPr lang="en-US" dirty="0" smtClean="0"/>
              <a:t>With 1/3 cars in </a:t>
            </a:r>
            <a:r>
              <a:rPr lang="en-US" dirty="0" smtClean="0"/>
              <a:t>yards with car cards in PICK UP, </a:t>
            </a:r>
            <a:r>
              <a:rPr lang="en-US" dirty="0" smtClean="0"/>
              <a:t>1/3 </a:t>
            </a:r>
            <a:r>
              <a:rPr lang="en-US" dirty="0" smtClean="0"/>
              <a:t>at industry with </a:t>
            </a:r>
            <a:r>
              <a:rPr lang="en-US" dirty="0" smtClean="0"/>
              <a:t>car cards in HOLD and 1/3 in </a:t>
            </a:r>
            <a:r>
              <a:rPr lang="en-US" dirty="0" smtClean="0"/>
              <a:t>PICK UP</a:t>
            </a:r>
            <a:r>
              <a:rPr lang="en-US" dirty="0" smtClean="0"/>
              <a:t>, you are ready to operate</a:t>
            </a:r>
          </a:p>
          <a:p>
            <a:r>
              <a:rPr lang="en-US" dirty="0" smtClean="0"/>
              <a:t>Make up a train to move cars from a yard, taking the car cards for each car in the train</a:t>
            </a:r>
          </a:p>
          <a:p>
            <a:r>
              <a:rPr lang="en-US" dirty="0" smtClean="0"/>
              <a:t>As the train moves across the layout, drop off cars for industries as noted on car cards in your train.</a:t>
            </a:r>
          </a:p>
          <a:p>
            <a:r>
              <a:rPr lang="en-US" dirty="0" smtClean="0"/>
              <a:t>Pick up cars at industries for cars going same direction as your train</a:t>
            </a:r>
          </a:p>
          <a:p>
            <a:pPr lvl="1"/>
            <a:r>
              <a:rPr lang="en-US" dirty="0" smtClean="0"/>
              <a:t>Trains </a:t>
            </a:r>
            <a:r>
              <a:rPr lang="en-US" dirty="0" smtClean="0"/>
              <a:t>often have maximum number of cars and if </a:t>
            </a:r>
            <a:r>
              <a:rPr lang="en-US" dirty="0" smtClean="0"/>
              <a:t>reached, </a:t>
            </a:r>
            <a:r>
              <a:rPr lang="en-US" dirty="0" smtClean="0"/>
              <a:t>simply continue across layout without picking up more cars and dispatch another train for additional pickups</a:t>
            </a:r>
          </a:p>
        </p:txBody>
      </p:sp>
    </p:spTree>
    <p:extLst>
      <p:ext uri="{BB962C8B-B14F-4D97-AF65-F5344CB8AC3E}">
        <p14:creationId xmlns:p14="http://schemas.microsoft.com/office/powerpoint/2010/main" val="21377140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533399"/>
            <a:ext cx="7024744" cy="1330063"/>
          </a:xfrm>
        </p:spPr>
        <p:txBody>
          <a:bodyPr/>
          <a:lstStyle/>
          <a:p>
            <a:r>
              <a:rPr lang="en-US" dirty="0" smtClean="0"/>
              <a:t>Some Tools To Get You Going</a:t>
            </a:r>
            <a:endParaRPr lang="en-US" dirty="0"/>
          </a:p>
        </p:txBody>
      </p:sp>
      <p:sp>
        <p:nvSpPr>
          <p:cNvPr id="3" name="Content Placeholder 2"/>
          <p:cNvSpPr>
            <a:spLocks noGrp="1"/>
          </p:cNvSpPr>
          <p:nvPr>
            <p:ph idx="1"/>
          </p:nvPr>
        </p:nvSpPr>
        <p:spPr>
          <a:xfrm>
            <a:off x="1043492" y="1829388"/>
            <a:ext cx="6777317" cy="4876212"/>
          </a:xfrm>
        </p:spPr>
        <p:txBody>
          <a:bodyPr>
            <a:normAutofit lnSpcReduction="10000"/>
          </a:bodyPr>
          <a:lstStyle/>
          <a:p>
            <a:r>
              <a:rPr lang="en-US" dirty="0" smtClean="0"/>
              <a:t>Make your own Car Cards using MS-Access  </a:t>
            </a:r>
            <a:r>
              <a:rPr lang="en-US" sz="1900" dirty="0" smtClean="0"/>
              <a:t>(original file by David </a:t>
            </a:r>
            <a:r>
              <a:rPr lang="en-US" sz="1900" dirty="0" err="1" smtClean="0"/>
              <a:t>Husman</a:t>
            </a:r>
            <a:r>
              <a:rPr lang="en-US" sz="1900" dirty="0" smtClean="0"/>
              <a:t>)</a:t>
            </a:r>
          </a:p>
          <a:p>
            <a:r>
              <a:rPr lang="en-US" dirty="0" smtClean="0"/>
              <a:t>Make your own Waybills using MS-Excel </a:t>
            </a:r>
            <a:r>
              <a:rPr lang="en-US" sz="1900" dirty="0" smtClean="0"/>
              <a:t>(original file developed by</a:t>
            </a:r>
            <a:r>
              <a:rPr lang="en-US" sz="1900" dirty="0"/>
              <a:t> </a:t>
            </a:r>
            <a:r>
              <a:rPr lang="en-US" sz="1900" dirty="0" smtClean="0"/>
              <a:t>Wolfgang </a:t>
            </a:r>
            <a:r>
              <a:rPr lang="en-US" sz="1900" dirty="0" err="1" smtClean="0"/>
              <a:t>Dudler</a:t>
            </a:r>
            <a:r>
              <a:rPr lang="en-US" sz="1900" dirty="0" smtClean="0"/>
              <a:t>, modified for color coded stripe by Bruce Bowie with big assist from Dennis Whitaker and his friend in Colorado, name unknown)</a:t>
            </a:r>
          </a:p>
          <a:p>
            <a:pPr lvl="1"/>
            <a:r>
              <a:rPr lang="en-US" dirty="0" smtClean="0"/>
              <a:t>Excel must be 2007 or newer to support conditional formatting, used for color coded strip at top of each position</a:t>
            </a:r>
          </a:p>
          <a:p>
            <a:r>
              <a:rPr lang="en-US" dirty="0"/>
              <a:t>F</a:t>
            </a:r>
            <a:r>
              <a:rPr lang="en-US" dirty="0" smtClean="0"/>
              <a:t>iles available on </a:t>
            </a:r>
            <a:r>
              <a:rPr lang="en-US" dirty="0" err="1" smtClean="0"/>
              <a:t>Div</a:t>
            </a:r>
            <a:r>
              <a:rPr lang="en-US" dirty="0" smtClean="0"/>
              <a:t> 4 website</a:t>
            </a:r>
          </a:p>
          <a:p>
            <a:pPr lvl="1"/>
            <a:r>
              <a:rPr lang="en-US" dirty="0" smtClean="0"/>
              <a:t>Price: FREE!</a:t>
            </a:r>
          </a:p>
          <a:p>
            <a:r>
              <a:rPr lang="en-US" dirty="0" smtClean="0"/>
              <a:t>Buy car card &amp; waybill “kit” from Micro-Mark</a:t>
            </a:r>
          </a:p>
        </p:txBody>
      </p:sp>
    </p:spTree>
    <p:extLst>
      <p:ext uri="{BB962C8B-B14F-4D97-AF65-F5344CB8AC3E}">
        <p14:creationId xmlns:p14="http://schemas.microsoft.com/office/powerpoint/2010/main" val="35075732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76200"/>
            <a:ext cx="7024744" cy="1267708"/>
          </a:xfrm>
        </p:spPr>
        <p:txBody>
          <a:bodyPr/>
          <a:lstStyle/>
          <a:p>
            <a:r>
              <a:rPr lang="en-US" dirty="0" smtClean="0"/>
              <a:t>MS-Access Car Card File</a:t>
            </a:r>
            <a:endParaRPr lang="en-US" dirty="0"/>
          </a:p>
        </p:txBody>
      </p:sp>
      <p:sp>
        <p:nvSpPr>
          <p:cNvPr id="3" name="Content Placeholder 2"/>
          <p:cNvSpPr>
            <a:spLocks noGrp="1"/>
          </p:cNvSpPr>
          <p:nvPr>
            <p:ph idx="1"/>
          </p:nvPr>
        </p:nvSpPr>
        <p:spPr>
          <a:xfrm>
            <a:off x="1043492" y="1676988"/>
            <a:ext cx="6777317" cy="4647612"/>
          </a:xfrm>
        </p:spPr>
        <p:txBody>
          <a:bodyPr>
            <a:normAutofit/>
          </a:bodyPr>
          <a:lstStyle/>
          <a:p>
            <a:pPr lvl="1"/>
            <a:endParaRPr lang="en-US" dirty="0" smtClean="0"/>
          </a:p>
          <a:p>
            <a:pPr lvl="1"/>
            <a:endParaRPr lang="en-US" dirty="0" smtClean="0"/>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 y="1600200"/>
            <a:ext cx="8172450"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114800" y="5029200"/>
            <a:ext cx="4488729" cy="923330"/>
          </a:xfrm>
          <a:prstGeom prst="rect">
            <a:avLst/>
          </a:prstGeom>
          <a:noFill/>
        </p:spPr>
        <p:txBody>
          <a:bodyPr wrap="none" rtlCol="0">
            <a:spAutoFit/>
          </a:bodyPr>
          <a:lstStyle/>
          <a:p>
            <a:r>
              <a:rPr lang="en-US" dirty="0" smtClean="0"/>
              <a:t>Click on THE SUPERINTENDENT’S OFFICE</a:t>
            </a:r>
          </a:p>
          <a:p>
            <a:r>
              <a:rPr lang="en-US" dirty="0"/>
              <a:t>t</a:t>
            </a:r>
            <a:r>
              <a:rPr lang="en-US" dirty="0" smtClean="0"/>
              <a:t>hen click on QUICK START</a:t>
            </a:r>
          </a:p>
          <a:p>
            <a:r>
              <a:rPr lang="en-US" dirty="0" smtClean="0"/>
              <a:t>Print and follow for initial setup</a:t>
            </a:r>
            <a:endParaRPr lang="en-US" dirty="0"/>
          </a:p>
        </p:txBody>
      </p:sp>
      <p:cxnSp>
        <p:nvCxnSpPr>
          <p:cNvPr id="8" name="Straight Arrow Connector 7"/>
          <p:cNvCxnSpPr/>
          <p:nvPr/>
        </p:nvCxnSpPr>
        <p:spPr>
          <a:xfrm flipH="1" flipV="1">
            <a:off x="3810000" y="3581400"/>
            <a:ext cx="1676400" cy="144780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89545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76200"/>
            <a:ext cx="7024744" cy="1267708"/>
          </a:xfrm>
        </p:spPr>
        <p:txBody>
          <a:bodyPr/>
          <a:lstStyle/>
          <a:p>
            <a:r>
              <a:rPr lang="en-US" dirty="0" smtClean="0"/>
              <a:t>MS-Access Car Card File</a:t>
            </a:r>
            <a:endParaRPr lang="en-US" dirty="0"/>
          </a:p>
        </p:txBody>
      </p:sp>
      <p:sp>
        <p:nvSpPr>
          <p:cNvPr id="3" name="Content Placeholder 2"/>
          <p:cNvSpPr>
            <a:spLocks noGrp="1"/>
          </p:cNvSpPr>
          <p:nvPr>
            <p:ph idx="1"/>
          </p:nvPr>
        </p:nvSpPr>
        <p:spPr>
          <a:xfrm>
            <a:off x="1043492" y="1676988"/>
            <a:ext cx="6777317" cy="4647612"/>
          </a:xfrm>
        </p:spPr>
        <p:txBody>
          <a:bodyPr>
            <a:normAutofit/>
          </a:bodyPr>
          <a:lstStyle/>
          <a:p>
            <a:pPr lvl="1"/>
            <a:endParaRPr lang="en-US" dirty="0" smtClean="0"/>
          </a:p>
          <a:p>
            <a:pPr lvl="1"/>
            <a:endParaRPr lang="en-US" dirty="0" smtClean="0"/>
          </a:p>
        </p:txBody>
      </p:sp>
      <p:sp>
        <p:nvSpPr>
          <p:cNvPr id="7" name="Content Placeholder 2"/>
          <p:cNvSpPr txBox="1">
            <a:spLocks/>
          </p:cNvSpPr>
          <p:nvPr/>
        </p:nvSpPr>
        <p:spPr>
          <a:xfrm>
            <a:off x="1195892" y="4876800"/>
            <a:ext cx="6777317" cy="1600200"/>
          </a:xfrm>
          <a:prstGeom prst="rect">
            <a:avLst/>
          </a:prstGeom>
        </p:spPr>
        <p:txBody>
          <a:bodyPr vert="horz" lIns="91440" tIns="45720" rIns="91440" bIns="45720" rtlCol="0">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r>
              <a:rPr lang="en-US" dirty="0" smtClean="0"/>
              <a:t>NOTE: This Access file also supports making waybills.  I have not utilized this function and cannot speak to its pros and cons</a:t>
            </a:r>
          </a:p>
          <a:p>
            <a:pPr lvl="1"/>
            <a:endParaRPr lang="en-US" dirty="0" smtClean="0"/>
          </a:p>
          <a:p>
            <a:pPr lvl="1"/>
            <a:endParaRPr lang="en-US" dirty="0" smtClean="0"/>
          </a:p>
        </p:txBody>
      </p:sp>
      <p:pic>
        <p:nvPicPr>
          <p:cNvPr id="5123" name="Picture 3" descr="C:\Users\Owner\Documents\Bruce\1 - Train Hobby\Clinics\Operations Clinics\20150527_14205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1371600"/>
            <a:ext cx="380672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Owner\Documents\Bruce\1 - Train Hobby\Clinics\Operations Clinics\20150527_14211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1371601"/>
            <a:ext cx="2090663"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88159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76200"/>
            <a:ext cx="7024744" cy="1267708"/>
          </a:xfrm>
        </p:spPr>
        <p:txBody>
          <a:bodyPr/>
          <a:lstStyle/>
          <a:p>
            <a:r>
              <a:rPr lang="en-US" dirty="0" smtClean="0"/>
              <a:t>MS-Access Car Card File</a:t>
            </a:r>
            <a:endParaRPr lang="en-US" dirty="0"/>
          </a:p>
        </p:txBody>
      </p:sp>
      <p:sp>
        <p:nvSpPr>
          <p:cNvPr id="3" name="Content Placeholder 2"/>
          <p:cNvSpPr>
            <a:spLocks noGrp="1"/>
          </p:cNvSpPr>
          <p:nvPr>
            <p:ph idx="1"/>
          </p:nvPr>
        </p:nvSpPr>
        <p:spPr>
          <a:xfrm>
            <a:off x="1043492" y="1676988"/>
            <a:ext cx="6777317" cy="4647612"/>
          </a:xfrm>
        </p:spPr>
        <p:txBody>
          <a:bodyPr>
            <a:normAutofit/>
          </a:bodyPr>
          <a:lstStyle/>
          <a:p>
            <a:pPr lvl="1"/>
            <a:endParaRPr lang="en-US" dirty="0" smtClean="0"/>
          </a:p>
          <a:p>
            <a:pPr lvl="1"/>
            <a:endParaRPr lang="en-US" dirty="0" smtClean="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9964" y="1295400"/>
            <a:ext cx="3980600" cy="514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00788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76200"/>
            <a:ext cx="7024744" cy="1267708"/>
          </a:xfrm>
        </p:spPr>
        <p:txBody>
          <a:bodyPr>
            <a:normAutofit/>
          </a:bodyPr>
          <a:lstStyle/>
          <a:p>
            <a:r>
              <a:rPr lang="en-US" dirty="0" smtClean="0"/>
              <a:t>MS-Excel Waybill File</a:t>
            </a:r>
            <a:endParaRPr lang="en-US" dirty="0"/>
          </a:p>
        </p:txBody>
      </p:sp>
      <p:sp>
        <p:nvSpPr>
          <p:cNvPr id="3" name="Content Placeholder 2"/>
          <p:cNvSpPr>
            <a:spLocks noGrp="1"/>
          </p:cNvSpPr>
          <p:nvPr>
            <p:ph idx="1"/>
          </p:nvPr>
        </p:nvSpPr>
        <p:spPr>
          <a:xfrm>
            <a:off x="1043492" y="1676988"/>
            <a:ext cx="6777317" cy="4647612"/>
          </a:xfrm>
        </p:spPr>
        <p:txBody>
          <a:bodyPr>
            <a:normAutofit/>
          </a:bodyPr>
          <a:lstStyle/>
          <a:p>
            <a:pPr lvl="1"/>
            <a:endParaRPr lang="en-US" dirty="0" smtClean="0"/>
          </a:p>
          <a:p>
            <a:pPr lvl="1"/>
            <a:endParaRPr lang="en-US" dirty="0" smtClean="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6975" y="1524000"/>
            <a:ext cx="6750050"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038600" y="4267200"/>
            <a:ext cx="3563796" cy="646331"/>
          </a:xfrm>
          <a:prstGeom prst="rect">
            <a:avLst/>
          </a:prstGeom>
          <a:solidFill>
            <a:schemeClr val="bg1">
              <a:lumMod val="85000"/>
            </a:schemeClr>
          </a:solidFill>
        </p:spPr>
        <p:txBody>
          <a:bodyPr wrap="none" rtlCol="0">
            <a:spAutoFit/>
          </a:bodyPr>
          <a:lstStyle/>
          <a:p>
            <a:r>
              <a:rPr lang="en-US" dirty="0" smtClean="0"/>
              <a:t>Click on QUICK START tab then</a:t>
            </a:r>
          </a:p>
          <a:p>
            <a:r>
              <a:rPr lang="en-US" dirty="0"/>
              <a:t>p</a:t>
            </a:r>
            <a:r>
              <a:rPr lang="en-US" dirty="0" smtClean="0"/>
              <a:t>rint and follow for initial setup</a:t>
            </a:r>
            <a:endParaRPr lang="en-US" dirty="0"/>
          </a:p>
        </p:txBody>
      </p:sp>
      <p:cxnSp>
        <p:nvCxnSpPr>
          <p:cNvPr id="5" name="Straight Arrow Connector 4"/>
          <p:cNvCxnSpPr/>
          <p:nvPr/>
        </p:nvCxnSpPr>
        <p:spPr>
          <a:xfrm flipH="1">
            <a:off x="2209800" y="4876800"/>
            <a:ext cx="1828800" cy="129540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09596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4424" y="762000"/>
            <a:ext cx="3300984" cy="2066544"/>
          </a:xfrm>
        </p:spPr>
        <p:txBody>
          <a:bodyPr>
            <a:normAutofit fontScale="90000"/>
          </a:bodyPr>
          <a:lstStyle/>
          <a:p>
            <a:r>
              <a:rPr lang="en-US" dirty="0" smtClean="0"/>
              <a:t>Target audience - members who have heard of, but never operated their model railroad</a:t>
            </a:r>
            <a:endParaRPr lang="en-US" dirty="0"/>
          </a:p>
        </p:txBody>
      </p:sp>
      <p:pic>
        <p:nvPicPr>
          <p:cNvPr id="5" name="Picture Placeholder 4"/>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9052" r="9052"/>
          <a:stretch>
            <a:fillRect/>
          </a:stretch>
        </p:blipFill>
        <p:spPr/>
      </p:pic>
      <p:sp>
        <p:nvSpPr>
          <p:cNvPr id="4" name="Text Placeholder 3"/>
          <p:cNvSpPr>
            <a:spLocks noGrp="1"/>
          </p:cNvSpPr>
          <p:nvPr>
            <p:ph type="body" sz="half" idx="2"/>
          </p:nvPr>
        </p:nvSpPr>
        <p:spPr>
          <a:xfrm>
            <a:off x="4734630" y="2971800"/>
            <a:ext cx="3300573" cy="2680849"/>
          </a:xfrm>
        </p:spPr>
        <p:txBody>
          <a:bodyPr>
            <a:normAutofit lnSpcReduction="10000"/>
          </a:bodyPr>
          <a:lstStyle/>
          <a:p>
            <a:r>
              <a:rPr lang="en-US" dirty="0" smtClean="0"/>
              <a:t>There are many types of operating systems from very simple to highly complex, totally manual to sophisticated computer controlled.  The goal of this clinic is to show members a simple way to initiate operations on their home layouts and point them towards the necessary tools to give it a try.</a:t>
            </a:r>
            <a:endParaRPr lang="en-US" dirty="0"/>
          </a:p>
        </p:txBody>
      </p:sp>
      <p:pic>
        <p:nvPicPr>
          <p:cNvPr id="1027" name="Picture 3" descr="C:\Users\Owner\Pictures\1 - Train Hobby\Bald Eagle\2011\6-5-2011 Slide Show\IMG_40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8875" y="322263"/>
            <a:ext cx="0" cy="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64421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381000"/>
            <a:ext cx="7024744" cy="1267708"/>
          </a:xfrm>
        </p:spPr>
        <p:txBody>
          <a:bodyPr/>
          <a:lstStyle/>
          <a:p>
            <a:r>
              <a:rPr lang="en-US" dirty="0" smtClean="0"/>
              <a:t>Waybill Spreadsheet </a:t>
            </a:r>
            <a:endParaRPr lang="en-US" dirty="0"/>
          </a:p>
        </p:txBody>
      </p:sp>
      <p:sp>
        <p:nvSpPr>
          <p:cNvPr id="3" name="Content Placeholder 2"/>
          <p:cNvSpPr>
            <a:spLocks noGrp="1"/>
          </p:cNvSpPr>
          <p:nvPr>
            <p:ph idx="1"/>
          </p:nvPr>
        </p:nvSpPr>
        <p:spPr>
          <a:xfrm>
            <a:off x="1043492" y="1676988"/>
            <a:ext cx="6777317" cy="4647612"/>
          </a:xfrm>
        </p:spPr>
        <p:txBody>
          <a:bodyPr>
            <a:normAutofit/>
          </a:bodyPr>
          <a:lstStyle/>
          <a:p>
            <a:pPr lvl="1"/>
            <a:endParaRPr lang="en-US" dirty="0" smtClean="0"/>
          </a:p>
          <a:p>
            <a:pPr lvl="1"/>
            <a:endParaRPr lang="en-US" dirty="0" smtClean="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6975" y="1676400"/>
            <a:ext cx="6750050"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45363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7-Point Star 3"/>
          <p:cNvSpPr/>
          <p:nvPr/>
        </p:nvSpPr>
        <p:spPr>
          <a:xfrm>
            <a:off x="1066800" y="3657600"/>
            <a:ext cx="3733800" cy="289560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NEAT PRINTING HIGHLY RECOMMENDED</a:t>
            </a:r>
            <a:endParaRPr lang="en-US" b="1" dirty="0"/>
          </a:p>
        </p:txBody>
      </p:sp>
      <p:sp>
        <p:nvSpPr>
          <p:cNvPr id="2" name="Title 1"/>
          <p:cNvSpPr>
            <a:spLocks noGrp="1"/>
          </p:cNvSpPr>
          <p:nvPr>
            <p:ph type="title"/>
          </p:nvPr>
        </p:nvSpPr>
        <p:spPr>
          <a:xfrm>
            <a:off x="1043490" y="609600"/>
            <a:ext cx="7024744" cy="1143000"/>
          </a:xfrm>
        </p:spPr>
        <p:txBody>
          <a:bodyPr>
            <a:normAutofit fontScale="90000"/>
          </a:bodyPr>
          <a:lstStyle/>
          <a:p>
            <a:r>
              <a:rPr lang="en-US" dirty="0" smtClean="0"/>
              <a:t>A Non-computer Way To Go</a:t>
            </a:r>
            <a:endParaRPr lang="en-US" dirty="0"/>
          </a:p>
        </p:txBody>
      </p:sp>
      <p:sp>
        <p:nvSpPr>
          <p:cNvPr id="3" name="Content Placeholder 2"/>
          <p:cNvSpPr>
            <a:spLocks noGrp="1"/>
          </p:cNvSpPr>
          <p:nvPr>
            <p:ph idx="1"/>
          </p:nvPr>
        </p:nvSpPr>
        <p:spPr>
          <a:xfrm>
            <a:off x="1043492" y="1905588"/>
            <a:ext cx="6777317" cy="3508977"/>
          </a:xfrm>
        </p:spPr>
        <p:txBody>
          <a:bodyPr/>
          <a:lstStyle/>
          <a:p>
            <a:r>
              <a:rPr lang="en-US" dirty="0" smtClean="0"/>
              <a:t>Micro-Mark sells a starter kit for $33.</a:t>
            </a:r>
            <a:r>
              <a:rPr lang="en-US" u="sng" baseline="30000" dirty="0" smtClean="0"/>
              <a:t>30</a:t>
            </a:r>
          </a:p>
          <a:p>
            <a:pPr lvl="1"/>
            <a:r>
              <a:rPr lang="en-US" b="1" dirty="0"/>
              <a:t>#82916 Car Routing System Starter Pack includes:</a:t>
            </a:r>
            <a:r>
              <a:rPr lang="en-US" dirty="0"/>
              <a:t> 100 each car cards</a:t>
            </a:r>
            <a:r>
              <a:rPr lang="en-US" dirty="0" smtClean="0"/>
              <a:t>, waybills</a:t>
            </a:r>
            <a:r>
              <a:rPr lang="en-US" dirty="0"/>
              <a:t>, and bad order slips, 25 locomotive cards, 4 three-compartment </a:t>
            </a:r>
            <a:r>
              <a:rPr lang="en-US" dirty="0" smtClean="0"/>
              <a:t>bill boxes</a:t>
            </a:r>
            <a:r>
              <a:rPr lang="en-US" dirty="0"/>
              <a:t>, plus basic instructions to get your operations started.</a:t>
            </a:r>
            <a:endParaRPr lang="en-US" dirty="0" smtClean="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4160668"/>
            <a:ext cx="2057400" cy="2163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59721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746760"/>
            <a:ext cx="7024744" cy="1143000"/>
          </a:xfrm>
        </p:spPr>
        <p:txBody>
          <a:bodyPr>
            <a:normAutofit/>
          </a:bodyPr>
          <a:lstStyle/>
          <a:p>
            <a:r>
              <a:rPr lang="en-US" dirty="0"/>
              <a:t>Tips and T</a:t>
            </a:r>
            <a:r>
              <a:rPr lang="en-US" dirty="0" smtClean="0"/>
              <a:t>ricks</a:t>
            </a:r>
            <a:endParaRPr lang="en-US" dirty="0"/>
          </a:p>
        </p:txBody>
      </p:sp>
      <p:sp>
        <p:nvSpPr>
          <p:cNvPr id="4" name="Content Placeholder 3"/>
          <p:cNvSpPr>
            <a:spLocks noGrp="1"/>
          </p:cNvSpPr>
          <p:nvPr>
            <p:ph sz="quarter" idx="13"/>
          </p:nvPr>
        </p:nvSpPr>
        <p:spPr>
          <a:xfrm>
            <a:off x="1042416" y="1965961"/>
            <a:ext cx="3419856" cy="4053839"/>
          </a:xfrm>
        </p:spPr>
        <p:txBody>
          <a:bodyPr>
            <a:normAutofit fontScale="92500"/>
          </a:bodyPr>
          <a:lstStyle/>
          <a:p>
            <a:r>
              <a:rPr lang="en-US" dirty="0" smtClean="0"/>
              <a:t>Binder clips to hold car cards</a:t>
            </a:r>
          </a:p>
          <a:p>
            <a:r>
              <a:rPr lang="en-US" dirty="0" smtClean="0"/>
              <a:t>Small flashlight to assist </a:t>
            </a:r>
            <a:r>
              <a:rPr lang="en-US" dirty="0" smtClean="0"/>
              <a:t>operators reading </a:t>
            </a:r>
            <a:r>
              <a:rPr lang="en-US" dirty="0" smtClean="0"/>
              <a:t>car numbers</a:t>
            </a:r>
          </a:p>
          <a:p>
            <a:r>
              <a:rPr lang="en-US" dirty="0" smtClean="0"/>
              <a:t>Uncoupling pics if not using magnets</a:t>
            </a:r>
          </a:p>
          <a:p>
            <a:r>
              <a:rPr lang="en-US" dirty="0" smtClean="0"/>
              <a:t>Track schematic w/ town names and direction, E/W</a:t>
            </a:r>
          </a:p>
          <a:p>
            <a:r>
              <a:rPr lang="en-US" dirty="0" smtClean="0"/>
              <a:t>Apron to hold above</a:t>
            </a:r>
            <a:endParaRPr lang="en-US" dirty="0"/>
          </a:p>
          <a:p>
            <a:endParaRPr lang="en-US" dirty="0" smtClean="0"/>
          </a:p>
          <a:p>
            <a:endParaRPr lang="en-US" dirty="0" smtClean="0"/>
          </a:p>
        </p:txBody>
      </p:sp>
      <p:pic>
        <p:nvPicPr>
          <p:cNvPr id="8" name="Picture 2" descr="C:\Users\Owner\Dropbox\Camera Uploads\2014-06-24 18.53.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661160"/>
            <a:ext cx="3048000" cy="406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1579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228600"/>
            <a:ext cx="7024744" cy="1143000"/>
          </a:xfrm>
        </p:spPr>
        <p:txBody>
          <a:bodyPr>
            <a:normAutofit/>
          </a:bodyPr>
          <a:lstStyle/>
          <a:p>
            <a:r>
              <a:rPr lang="en-US" dirty="0"/>
              <a:t>Tips and </a:t>
            </a:r>
            <a:r>
              <a:rPr lang="en-US" dirty="0" smtClean="0"/>
              <a:t>Tricks</a:t>
            </a:r>
            <a:endParaRPr lang="en-US" dirty="0"/>
          </a:p>
        </p:txBody>
      </p:sp>
      <p:sp>
        <p:nvSpPr>
          <p:cNvPr id="4" name="Content Placeholder 3"/>
          <p:cNvSpPr>
            <a:spLocks noGrp="1"/>
          </p:cNvSpPr>
          <p:nvPr>
            <p:ph sz="quarter" idx="13"/>
          </p:nvPr>
        </p:nvSpPr>
        <p:spPr>
          <a:xfrm>
            <a:off x="838200" y="1447801"/>
            <a:ext cx="3657600" cy="5029199"/>
          </a:xfrm>
        </p:spPr>
        <p:txBody>
          <a:bodyPr>
            <a:normAutofit fontScale="92500" lnSpcReduction="10000"/>
          </a:bodyPr>
          <a:lstStyle/>
          <a:p>
            <a:r>
              <a:rPr lang="en-US" dirty="0" smtClean="0"/>
              <a:t>Card sorting trays</a:t>
            </a:r>
          </a:p>
          <a:p>
            <a:r>
              <a:rPr lang="en-US" dirty="0" smtClean="0"/>
              <a:t>Yard boxes</a:t>
            </a:r>
          </a:p>
          <a:p>
            <a:pPr lvl="1"/>
            <a:r>
              <a:rPr lang="en-US" dirty="0" smtClean="0"/>
              <a:t>Color coded magnetic labels</a:t>
            </a:r>
          </a:p>
          <a:p>
            <a:r>
              <a:rPr lang="en-US" dirty="0" smtClean="0"/>
              <a:t>Use dividers in boxes where multiple </a:t>
            </a:r>
            <a:r>
              <a:rPr lang="en-US" dirty="0" smtClean="0"/>
              <a:t>industries in a town</a:t>
            </a:r>
          </a:p>
          <a:p>
            <a:r>
              <a:rPr lang="en-US" dirty="0" smtClean="0"/>
              <a:t>Single box with dividers for </a:t>
            </a:r>
            <a:r>
              <a:rPr lang="en-US" dirty="0" smtClean="0"/>
              <a:t>SETOUT/HOLD/PICK UP </a:t>
            </a:r>
            <a:r>
              <a:rPr lang="en-US" dirty="0" smtClean="0"/>
              <a:t>at small town or single </a:t>
            </a:r>
            <a:r>
              <a:rPr lang="en-US" dirty="0" smtClean="0"/>
              <a:t>industry</a:t>
            </a:r>
          </a:p>
          <a:p>
            <a:r>
              <a:rPr lang="en-US" dirty="0" smtClean="0"/>
              <a:t>Reduced depth boxes and/or install inside fascia in narrow aisles</a:t>
            </a:r>
            <a:endParaRPr lang="en-US" dirty="0" smtClean="0"/>
          </a:p>
        </p:txBody>
      </p:sp>
      <p:pic>
        <p:nvPicPr>
          <p:cNvPr id="6" name="Picture 2" descr="C:\Users\Owner\Pictures\1 - Train Hobby\Bald Eagle\2011\6-5-2011 Slide Show\IMG_40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990600"/>
            <a:ext cx="3657264" cy="2743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Users\Owner\Pictures\1 - Train Hobby\Bald Eagle\2008\IMG_402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5800" y="3429000"/>
            <a:ext cx="3657265" cy="2743200"/>
          </a:xfrm>
          <a:prstGeom prst="rect">
            <a:avLst/>
          </a:prstGeom>
          <a:noFill/>
          <a:ln>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60073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7024744" cy="1410736"/>
          </a:xfrm>
        </p:spPr>
        <p:txBody>
          <a:bodyPr vert="horz" lIns="91440" tIns="45720" rIns="91440" bIns="45720" rtlCol="0" anchor="b">
            <a:normAutofit/>
          </a:bodyPr>
          <a:lstStyle/>
          <a:p>
            <a:r>
              <a:rPr lang="en-US" dirty="0" smtClean="0"/>
              <a:t>A Special Offer To You </a:t>
            </a:r>
            <a:r>
              <a:rPr lang="en-US" dirty="0"/>
              <a:t>Lucky Dogs!</a:t>
            </a:r>
          </a:p>
        </p:txBody>
      </p:sp>
      <p:sp>
        <p:nvSpPr>
          <p:cNvPr id="3" name="Content Placeholder 2"/>
          <p:cNvSpPr>
            <a:spLocks noGrp="1"/>
          </p:cNvSpPr>
          <p:nvPr>
            <p:ph idx="1"/>
          </p:nvPr>
        </p:nvSpPr>
        <p:spPr>
          <a:xfrm>
            <a:off x="1043492" y="2815623"/>
            <a:ext cx="6777317" cy="3508977"/>
          </a:xfrm>
        </p:spPr>
        <p:txBody>
          <a:bodyPr>
            <a:normAutofit/>
          </a:bodyPr>
          <a:lstStyle/>
          <a:p>
            <a:pPr marL="68580" indent="0">
              <a:buNone/>
            </a:pPr>
            <a:r>
              <a:rPr lang="en-US" sz="2800" dirty="0" smtClean="0"/>
              <a:t>Division 4 members Bruce </a:t>
            </a:r>
            <a:r>
              <a:rPr lang="en-US" sz="2800" dirty="0" err="1" smtClean="0"/>
              <a:t>Brintnall</a:t>
            </a:r>
            <a:r>
              <a:rPr lang="en-US" sz="2800" dirty="0" smtClean="0"/>
              <a:t>, MMR and Joe </a:t>
            </a:r>
            <a:r>
              <a:rPr lang="en-US" sz="2800" dirty="0" err="1" smtClean="0"/>
              <a:t>Filipiak</a:t>
            </a:r>
            <a:r>
              <a:rPr lang="en-US" sz="2800" dirty="0" smtClean="0"/>
              <a:t> are offering to arrange operating sessions for newbies this summer.  Both railroads utilize different operating schemes and both provides loads of fun.  Contact Bruce and Joe to participate in this opportunity.</a:t>
            </a:r>
          </a:p>
        </p:txBody>
      </p:sp>
    </p:spTree>
    <p:extLst>
      <p:ext uri="{BB962C8B-B14F-4D97-AF65-F5344CB8AC3E}">
        <p14:creationId xmlns:p14="http://schemas.microsoft.com/office/powerpoint/2010/main" val="37551815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u="sng" dirty="0" smtClean="0">
                <a:solidFill>
                  <a:srgbClr val="FF0000"/>
                </a:solidFill>
              </a:rPr>
              <a:t>WARNING</a:t>
            </a:r>
            <a:r>
              <a:rPr lang="en-US" dirty="0" smtClean="0"/>
              <a:t>!</a:t>
            </a:r>
            <a:endParaRPr lang="en-US" dirty="0"/>
          </a:p>
        </p:txBody>
      </p:sp>
      <p:sp>
        <p:nvSpPr>
          <p:cNvPr id="3" name="Content Placeholder 2"/>
          <p:cNvSpPr>
            <a:spLocks noGrp="1"/>
          </p:cNvSpPr>
          <p:nvPr>
            <p:ph idx="1"/>
          </p:nvPr>
        </p:nvSpPr>
        <p:spPr/>
        <p:txBody>
          <a:bodyPr>
            <a:normAutofit/>
          </a:bodyPr>
          <a:lstStyle/>
          <a:p>
            <a:pPr marL="68580" indent="0">
              <a:buNone/>
            </a:pPr>
            <a:r>
              <a:rPr lang="en-US" sz="2800" dirty="0" smtClean="0"/>
              <a:t>The Surgeon General has found the properties making up Operating A Model Railroad to be highly addictive.  Operate at your own risk!</a:t>
            </a:r>
          </a:p>
        </p:txBody>
      </p:sp>
    </p:spTree>
    <p:extLst>
      <p:ext uri="{BB962C8B-B14F-4D97-AF65-F5344CB8AC3E}">
        <p14:creationId xmlns:p14="http://schemas.microsoft.com/office/powerpoint/2010/main" val="244562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457200"/>
            <a:ext cx="7024744" cy="801136"/>
          </a:xfrm>
        </p:spPr>
        <p:txBody>
          <a:bodyPr/>
          <a:lstStyle/>
          <a:p>
            <a:r>
              <a:rPr lang="en-US" dirty="0" smtClean="0"/>
              <a:t>OPERATIONS – A Starter Kit</a:t>
            </a:r>
            <a:endParaRPr lang="en-US" dirty="0"/>
          </a:p>
        </p:txBody>
      </p:sp>
      <p:sp>
        <p:nvSpPr>
          <p:cNvPr id="3" name="Content Placeholder 2"/>
          <p:cNvSpPr>
            <a:spLocks noGrp="1"/>
          </p:cNvSpPr>
          <p:nvPr>
            <p:ph idx="1"/>
          </p:nvPr>
        </p:nvSpPr>
        <p:spPr>
          <a:xfrm>
            <a:off x="1043492" y="1295400"/>
            <a:ext cx="6777317" cy="5181600"/>
          </a:xfrm>
        </p:spPr>
        <p:txBody>
          <a:bodyPr>
            <a:normAutofit fontScale="85000" lnSpcReduction="20000"/>
          </a:bodyPr>
          <a:lstStyle/>
          <a:p>
            <a:r>
              <a:rPr lang="en-US" dirty="0" smtClean="0"/>
              <a:t>Why </a:t>
            </a:r>
            <a:r>
              <a:rPr lang="en-US" dirty="0" smtClean="0"/>
              <a:t>“Operate</a:t>
            </a:r>
            <a:r>
              <a:rPr lang="en-US" dirty="0" smtClean="0"/>
              <a:t>” </a:t>
            </a:r>
            <a:r>
              <a:rPr lang="en-US" dirty="0" smtClean="0"/>
              <a:t>Your </a:t>
            </a:r>
            <a:r>
              <a:rPr lang="en-US" dirty="0"/>
              <a:t>M</a:t>
            </a:r>
            <a:r>
              <a:rPr lang="en-US" dirty="0" smtClean="0"/>
              <a:t>odel </a:t>
            </a:r>
            <a:r>
              <a:rPr lang="en-US" dirty="0"/>
              <a:t>R</a:t>
            </a:r>
            <a:r>
              <a:rPr lang="en-US" dirty="0" smtClean="0"/>
              <a:t>ailroad</a:t>
            </a:r>
            <a:r>
              <a:rPr lang="en-US" dirty="0" smtClean="0"/>
              <a:t>?</a:t>
            </a:r>
          </a:p>
          <a:p>
            <a:r>
              <a:rPr lang="en-US" dirty="0"/>
              <a:t>Train </a:t>
            </a:r>
            <a:r>
              <a:rPr lang="en-US" dirty="0"/>
              <a:t>M</a:t>
            </a:r>
            <a:r>
              <a:rPr lang="en-US" dirty="0" smtClean="0"/>
              <a:t>ovement </a:t>
            </a:r>
            <a:r>
              <a:rPr lang="en-US" dirty="0"/>
              <a:t>vs </a:t>
            </a:r>
            <a:r>
              <a:rPr lang="en-US" dirty="0" smtClean="0"/>
              <a:t>Car </a:t>
            </a:r>
            <a:r>
              <a:rPr lang="en-US" dirty="0"/>
              <a:t>F</a:t>
            </a:r>
            <a:r>
              <a:rPr lang="en-US" dirty="0" smtClean="0"/>
              <a:t>orwarding</a:t>
            </a:r>
            <a:endParaRPr lang="en-US" dirty="0" smtClean="0"/>
          </a:p>
          <a:p>
            <a:r>
              <a:rPr lang="en-US" dirty="0" smtClean="0"/>
              <a:t>Basic </a:t>
            </a:r>
            <a:r>
              <a:rPr lang="en-US" dirty="0" smtClean="0"/>
              <a:t>Materials </a:t>
            </a:r>
            <a:r>
              <a:rPr lang="en-US" dirty="0"/>
              <a:t>N</a:t>
            </a:r>
            <a:r>
              <a:rPr lang="en-US" dirty="0" smtClean="0"/>
              <a:t>eeded </a:t>
            </a:r>
            <a:r>
              <a:rPr lang="en-US" dirty="0" smtClean="0"/>
              <a:t>for a </a:t>
            </a:r>
            <a:r>
              <a:rPr lang="en-US" dirty="0" smtClean="0"/>
              <a:t>Car </a:t>
            </a:r>
            <a:r>
              <a:rPr lang="en-US" dirty="0"/>
              <a:t>C</a:t>
            </a:r>
            <a:r>
              <a:rPr lang="en-US" dirty="0" smtClean="0"/>
              <a:t>ard </a:t>
            </a:r>
            <a:r>
              <a:rPr lang="en-US" dirty="0"/>
              <a:t>O</a:t>
            </a:r>
            <a:r>
              <a:rPr lang="en-US" dirty="0" smtClean="0"/>
              <a:t>perating </a:t>
            </a:r>
            <a:r>
              <a:rPr lang="en-US" dirty="0"/>
              <a:t>S</a:t>
            </a:r>
            <a:r>
              <a:rPr lang="en-US" dirty="0" smtClean="0"/>
              <a:t>ystem</a:t>
            </a:r>
            <a:endParaRPr lang="en-US" dirty="0" smtClean="0"/>
          </a:p>
          <a:p>
            <a:r>
              <a:rPr lang="en-US" dirty="0" smtClean="0"/>
              <a:t>Car Cards</a:t>
            </a:r>
          </a:p>
          <a:p>
            <a:r>
              <a:rPr lang="en-US" dirty="0" smtClean="0"/>
              <a:t>Waybills</a:t>
            </a:r>
          </a:p>
          <a:p>
            <a:r>
              <a:rPr lang="en-US" dirty="0" smtClean="0"/>
              <a:t>Where Do I Start??</a:t>
            </a:r>
          </a:p>
          <a:p>
            <a:r>
              <a:rPr lang="en-US" dirty="0" smtClean="0"/>
              <a:t>Set Out, Hold, Pick Up, Huh?</a:t>
            </a:r>
          </a:p>
          <a:p>
            <a:r>
              <a:rPr lang="en-US" dirty="0" smtClean="0"/>
              <a:t>Ready, Set, GO!</a:t>
            </a:r>
          </a:p>
          <a:p>
            <a:r>
              <a:rPr lang="en-US" dirty="0" smtClean="0"/>
              <a:t>Some Tools To Get You Going</a:t>
            </a:r>
          </a:p>
          <a:p>
            <a:r>
              <a:rPr lang="en-US" dirty="0" smtClean="0"/>
              <a:t>MS-Access Car Car</a:t>
            </a:r>
            <a:r>
              <a:rPr lang="en-US" dirty="0" smtClean="0"/>
              <a:t>d File</a:t>
            </a:r>
          </a:p>
          <a:p>
            <a:r>
              <a:rPr lang="en-US" dirty="0" smtClean="0"/>
              <a:t>MS-Excel Waybill File</a:t>
            </a:r>
          </a:p>
          <a:p>
            <a:r>
              <a:rPr lang="en-US" dirty="0" smtClean="0"/>
              <a:t>A Non-computer Way To Go</a:t>
            </a:r>
            <a:endParaRPr lang="en-US" dirty="0" smtClean="0"/>
          </a:p>
          <a:p>
            <a:r>
              <a:rPr lang="en-US" dirty="0"/>
              <a:t>Miscellaneous </a:t>
            </a:r>
            <a:r>
              <a:rPr lang="en-US" dirty="0" smtClean="0"/>
              <a:t>Items</a:t>
            </a:r>
          </a:p>
          <a:p>
            <a:r>
              <a:rPr lang="en-US" dirty="0" smtClean="0"/>
              <a:t>Tips and </a:t>
            </a:r>
            <a:r>
              <a:rPr lang="en-US" dirty="0" smtClean="0"/>
              <a:t>Tricks</a:t>
            </a:r>
          </a:p>
          <a:p>
            <a:r>
              <a:rPr lang="en-US" dirty="0" smtClean="0"/>
              <a:t>A </a:t>
            </a:r>
            <a:r>
              <a:rPr lang="en-US" dirty="0" smtClean="0"/>
              <a:t>Special Offer To You Lucky Dogs!</a:t>
            </a:r>
          </a:p>
          <a:p>
            <a:r>
              <a:rPr lang="en-US" dirty="0" smtClean="0"/>
              <a:t>WARNING</a:t>
            </a:r>
          </a:p>
        </p:txBody>
      </p:sp>
    </p:spTree>
    <p:extLst>
      <p:ext uri="{BB962C8B-B14F-4D97-AF65-F5344CB8AC3E}">
        <p14:creationId xmlns:p14="http://schemas.microsoft.com/office/powerpoint/2010/main" val="31719050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746760"/>
            <a:ext cx="7024744" cy="1143000"/>
          </a:xfrm>
        </p:spPr>
        <p:txBody>
          <a:bodyPr>
            <a:normAutofit fontScale="90000"/>
          </a:bodyPr>
          <a:lstStyle/>
          <a:p>
            <a:r>
              <a:rPr lang="en-US" dirty="0" smtClean="0"/>
              <a:t>Why “Operate” Your </a:t>
            </a:r>
            <a:r>
              <a:rPr lang="en-US" dirty="0"/>
              <a:t>M</a:t>
            </a:r>
            <a:r>
              <a:rPr lang="en-US" dirty="0" smtClean="0"/>
              <a:t>odel </a:t>
            </a:r>
            <a:r>
              <a:rPr lang="en-US" dirty="0"/>
              <a:t>R</a:t>
            </a:r>
            <a:r>
              <a:rPr lang="en-US" dirty="0" smtClean="0"/>
              <a:t>ailroad?</a:t>
            </a:r>
            <a:endParaRPr lang="en-US" dirty="0"/>
          </a:p>
        </p:txBody>
      </p:sp>
      <p:sp>
        <p:nvSpPr>
          <p:cNvPr id="3" name="Content Placeholder 2"/>
          <p:cNvSpPr>
            <a:spLocks noGrp="1"/>
          </p:cNvSpPr>
          <p:nvPr>
            <p:ph sz="quarter" idx="13"/>
          </p:nvPr>
        </p:nvSpPr>
        <p:spPr>
          <a:xfrm>
            <a:off x="1042416" y="1965961"/>
            <a:ext cx="3419856" cy="4130039"/>
          </a:xfrm>
        </p:spPr>
        <p:txBody>
          <a:bodyPr>
            <a:normAutofit fontScale="92500" lnSpcReduction="10000"/>
          </a:bodyPr>
          <a:lstStyle/>
          <a:p>
            <a:r>
              <a:rPr lang="en-US" dirty="0" smtClean="0"/>
              <a:t>Operations provide an ongoing purpose or use for your model railroad</a:t>
            </a:r>
          </a:p>
          <a:p>
            <a:r>
              <a:rPr lang="en-US" dirty="0" smtClean="0"/>
              <a:t>Operations </a:t>
            </a:r>
            <a:r>
              <a:rPr lang="en-US" dirty="0"/>
              <a:t>can be done on layouts of any </a:t>
            </a:r>
            <a:r>
              <a:rPr lang="en-US" dirty="0" smtClean="0"/>
              <a:t>size</a:t>
            </a:r>
          </a:p>
          <a:p>
            <a:r>
              <a:rPr lang="en-US" dirty="0" smtClean="0"/>
              <a:t>Model railroads designed for operations often have a more prototypical design</a:t>
            </a:r>
          </a:p>
        </p:txBody>
      </p:sp>
      <p:sp>
        <p:nvSpPr>
          <p:cNvPr id="4" name="Content Placeholder 3"/>
          <p:cNvSpPr>
            <a:spLocks noGrp="1"/>
          </p:cNvSpPr>
          <p:nvPr>
            <p:ph sz="quarter" idx="14"/>
          </p:nvPr>
        </p:nvSpPr>
        <p:spPr>
          <a:xfrm>
            <a:off x="4645152" y="1965960"/>
            <a:ext cx="3660648" cy="4130039"/>
          </a:xfrm>
        </p:spPr>
        <p:txBody>
          <a:bodyPr>
            <a:normAutofit/>
          </a:bodyPr>
          <a:lstStyle/>
          <a:p>
            <a:r>
              <a:rPr lang="en-US" dirty="0" smtClean="0"/>
              <a:t>Designing a model railroad for operations and operating it can be mentally stimulating</a:t>
            </a:r>
          </a:p>
          <a:p>
            <a:r>
              <a:rPr lang="en-US" dirty="0" smtClean="0"/>
              <a:t>Operating </a:t>
            </a:r>
            <a:r>
              <a:rPr lang="en-US" dirty="0"/>
              <a:t>can be a social event for two or more operators</a:t>
            </a:r>
          </a:p>
          <a:p>
            <a:r>
              <a:rPr lang="en-US" dirty="0" smtClean="0"/>
              <a:t>Operating is FUN!</a:t>
            </a:r>
            <a:endParaRPr lang="en-US" dirty="0"/>
          </a:p>
        </p:txBody>
      </p:sp>
    </p:spTree>
    <p:extLst>
      <p:ext uri="{BB962C8B-B14F-4D97-AF65-F5344CB8AC3E}">
        <p14:creationId xmlns:p14="http://schemas.microsoft.com/office/powerpoint/2010/main" val="27835107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746760"/>
            <a:ext cx="7024744" cy="1143000"/>
          </a:xfrm>
        </p:spPr>
        <p:txBody>
          <a:bodyPr>
            <a:normAutofit fontScale="90000"/>
          </a:bodyPr>
          <a:lstStyle/>
          <a:p>
            <a:r>
              <a:rPr lang="en-US" dirty="0" smtClean="0"/>
              <a:t>Train </a:t>
            </a:r>
            <a:r>
              <a:rPr lang="en-US" dirty="0"/>
              <a:t>M</a:t>
            </a:r>
            <a:r>
              <a:rPr lang="en-US" dirty="0" smtClean="0"/>
              <a:t>ovement vs Car </a:t>
            </a:r>
            <a:r>
              <a:rPr lang="en-US" dirty="0"/>
              <a:t>F</a:t>
            </a:r>
            <a:r>
              <a:rPr lang="en-US" dirty="0" smtClean="0"/>
              <a:t>orwarding</a:t>
            </a:r>
            <a:endParaRPr lang="en-US" dirty="0"/>
          </a:p>
        </p:txBody>
      </p:sp>
      <p:sp>
        <p:nvSpPr>
          <p:cNvPr id="4" name="Content Placeholder 3"/>
          <p:cNvSpPr>
            <a:spLocks noGrp="1"/>
          </p:cNvSpPr>
          <p:nvPr>
            <p:ph sz="quarter" idx="13"/>
          </p:nvPr>
        </p:nvSpPr>
        <p:spPr>
          <a:xfrm>
            <a:off x="1042416" y="1965961"/>
            <a:ext cx="3419856" cy="4053839"/>
          </a:xfrm>
        </p:spPr>
        <p:txBody>
          <a:bodyPr>
            <a:normAutofit/>
          </a:bodyPr>
          <a:lstStyle/>
          <a:p>
            <a:endParaRPr lang="en-US" dirty="0" smtClean="0"/>
          </a:p>
          <a:p>
            <a:pPr marL="68580" indent="0" algn="ctr">
              <a:buNone/>
            </a:pPr>
            <a:r>
              <a:rPr lang="en-US" u="sng" dirty="0" smtClean="0"/>
              <a:t>TRAIN MOVEMENT</a:t>
            </a:r>
            <a:endParaRPr lang="en-US" u="sng" dirty="0"/>
          </a:p>
          <a:p>
            <a:endParaRPr lang="en-US" dirty="0" smtClean="0"/>
          </a:p>
          <a:p>
            <a:r>
              <a:rPr lang="en-US" dirty="0" smtClean="0"/>
              <a:t>TT&amp;TO (Time Table &amp; Train Order</a:t>
            </a:r>
          </a:p>
          <a:p>
            <a:r>
              <a:rPr lang="en-US" dirty="0" smtClean="0"/>
              <a:t>Track </a:t>
            </a:r>
            <a:r>
              <a:rPr lang="en-US" dirty="0"/>
              <a:t>warrants</a:t>
            </a:r>
          </a:p>
          <a:p>
            <a:r>
              <a:rPr lang="en-US" dirty="0"/>
              <a:t>ABS</a:t>
            </a:r>
          </a:p>
          <a:p>
            <a:r>
              <a:rPr lang="en-US" dirty="0" smtClean="0"/>
              <a:t>CTC</a:t>
            </a:r>
          </a:p>
          <a:p>
            <a:r>
              <a:rPr lang="en-US" dirty="0" smtClean="0"/>
              <a:t>“Mother may I?”</a:t>
            </a:r>
            <a:endParaRPr lang="en-US" dirty="0"/>
          </a:p>
          <a:p>
            <a:endParaRPr lang="en-US" dirty="0" smtClean="0"/>
          </a:p>
        </p:txBody>
      </p:sp>
      <p:sp>
        <p:nvSpPr>
          <p:cNvPr id="12" name="Content Placeholder 11"/>
          <p:cNvSpPr>
            <a:spLocks noGrp="1"/>
          </p:cNvSpPr>
          <p:nvPr>
            <p:ph sz="quarter" idx="14"/>
          </p:nvPr>
        </p:nvSpPr>
        <p:spPr>
          <a:xfrm>
            <a:off x="4645152" y="1965960"/>
            <a:ext cx="3419856" cy="4053839"/>
          </a:xfrm>
        </p:spPr>
        <p:txBody>
          <a:bodyPr/>
          <a:lstStyle/>
          <a:p>
            <a:endParaRPr lang="en-US" dirty="0" smtClean="0"/>
          </a:p>
          <a:p>
            <a:pPr marL="68580" indent="0" algn="ctr">
              <a:buNone/>
            </a:pPr>
            <a:r>
              <a:rPr lang="en-US" u="sng" dirty="0" smtClean="0"/>
              <a:t>CAR FORWARDING</a:t>
            </a:r>
            <a:endParaRPr lang="en-US" dirty="0"/>
          </a:p>
          <a:p>
            <a:endParaRPr lang="en-US" dirty="0" smtClean="0"/>
          </a:p>
          <a:p>
            <a:r>
              <a:rPr lang="en-US" dirty="0" smtClean="0"/>
              <a:t>Tab/sticker on car</a:t>
            </a:r>
          </a:p>
          <a:p>
            <a:r>
              <a:rPr lang="en-US" dirty="0"/>
              <a:t>Car Cards</a:t>
            </a:r>
          </a:p>
          <a:p>
            <a:r>
              <a:rPr lang="en-US" dirty="0" smtClean="0"/>
              <a:t>Ship It</a:t>
            </a:r>
          </a:p>
          <a:p>
            <a:r>
              <a:rPr lang="en-US" dirty="0" smtClean="0"/>
              <a:t>Rail OP</a:t>
            </a:r>
          </a:p>
          <a:p>
            <a:r>
              <a:rPr lang="en-US" dirty="0" smtClean="0"/>
              <a:t>JMRI Operations</a:t>
            </a:r>
          </a:p>
          <a:p>
            <a:r>
              <a:rPr lang="en-US" dirty="0" smtClean="0"/>
              <a:t>Switch Lists</a:t>
            </a:r>
          </a:p>
          <a:p>
            <a:endParaRPr lang="en-US" dirty="0"/>
          </a:p>
        </p:txBody>
      </p:sp>
    </p:spTree>
    <p:extLst>
      <p:ext uri="{BB962C8B-B14F-4D97-AF65-F5344CB8AC3E}">
        <p14:creationId xmlns:p14="http://schemas.microsoft.com/office/powerpoint/2010/main" val="10123271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Basic </a:t>
            </a:r>
            <a:r>
              <a:rPr lang="en-US" dirty="0" smtClean="0"/>
              <a:t>Materials </a:t>
            </a:r>
            <a:r>
              <a:rPr lang="en-US" dirty="0"/>
              <a:t>N</a:t>
            </a:r>
            <a:r>
              <a:rPr lang="en-US" dirty="0" smtClean="0"/>
              <a:t>eeded </a:t>
            </a:r>
            <a:r>
              <a:rPr lang="en-US" dirty="0"/>
              <a:t>for </a:t>
            </a:r>
            <a:r>
              <a:rPr lang="en-US" dirty="0" smtClean="0"/>
              <a:t>a </a:t>
            </a:r>
            <a:r>
              <a:rPr lang="en-US" dirty="0"/>
              <a:t>C</a:t>
            </a:r>
            <a:r>
              <a:rPr lang="en-US" dirty="0" smtClean="0"/>
              <a:t>ar </a:t>
            </a:r>
            <a:r>
              <a:rPr lang="en-US" dirty="0"/>
              <a:t>C</a:t>
            </a:r>
            <a:r>
              <a:rPr lang="en-US" dirty="0" smtClean="0"/>
              <a:t>ard </a:t>
            </a:r>
            <a:r>
              <a:rPr lang="en-US" dirty="0"/>
              <a:t>O</a:t>
            </a:r>
            <a:r>
              <a:rPr lang="en-US" dirty="0" smtClean="0"/>
              <a:t>perating </a:t>
            </a:r>
            <a:r>
              <a:rPr lang="en-US" dirty="0"/>
              <a:t>S</a:t>
            </a:r>
            <a:r>
              <a:rPr lang="en-US" dirty="0" smtClean="0"/>
              <a:t>ystem</a:t>
            </a:r>
            <a:endParaRPr lang="en-US" dirty="0"/>
          </a:p>
        </p:txBody>
      </p:sp>
      <p:sp>
        <p:nvSpPr>
          <p:cNvPr id="3" name="Content Placeholder 2"/>
          <p:cNvSpPr>
            <a:spLocks noGrp="1"/>
          </p:cNvSpPr>
          <p:nvPr>
            <p:ph idx="1"/>
          </p:nvPr>
        </p:nvSpPr>
        <p:spPr/>
        <p:txBody>
          <a:bodyPr/>
          <a:lstStyle/>
          <a:p>
            <a:r>
              <a:rPr lang="en-US" dirty="0" smtClean="0"/>
              <a:t>Car cards</a:t>
            </a:r>
          </a:p>
          <a:p>
            <a:pPr lvl="1"/>
            <a:r>
              <a:rPr lang="en-US" dirty="0" smtClean="0"/>
              <a:t>Shipping tape to make waybill pocket</a:t>
            </a:r>
          </a:p>
          <a:p>
            <a:r>
              <a:rPr lang="en-US" dirty="0" smtClean="0"/>
              <a:t>Way bills</a:t>
            </a:r>
          </a:p>
          <a:p>
            <a:r>
              <a:rPr lang="en-US" dirty="0"/>
              <a:t>Three position boxes (Set Out / Hold / Pickup</a:t>
            </a:r>
            <a:r>
              <a:rPr lang="en-US" dirty="0" smtClean="0"/>
              <a:t>)</a:t>
            </a:r>
          </a:p>
          <a:p>
            <a:endParaRPr lang="en-US" dirty="0" smtClean="0"/>
          </a:p>
        </p:txBody>
      </p:sp>
    </p:spTree>
    <p:extLst>
      <p:ext uri="{BB962C8B-B14F-4D97-AF65-F5344CB8AC3E}">
        <p14:creationId xmlns:p14="http://schemas.microsoft.com/office/powerpoint/2010/main" val="24220101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533400"/>
            <a:ext cx="7024744" cy="1143000"/>
          </a:xfrm>
        </p:spPr>
        <p:txBody>
          <a:bodyPr/>
          <a:lstStyle/>
          <a:p>
            <a:r>
              <a:rPr lang="en-US" dirty="0" smtClean="0"/>
              <a:t>Car Cards</a:t>
            </a:r>
            <a:endParaRPr lang="en-US" dirty="0"/>
          </a:p>
        </p:txBody>
      </p:sp>
      <p:sp>
        <p:nvSpPr>
          <p:cNvPr id="3" name="Content Placeholder 2"/>
          <p:cNvSpPr>
            <a:spLocks noGrp="1"/>
          </p:cNvSpPr>
          <p:nvPr>
            <p:ph idx="1"/>
          </p:nvPr>
        </p:nvSpPr>
        <p:spPr>
          <a:xfrm>
            <a:off x="1043492" y="1829388"/>
            <a:ext cx="6777317" cy="4038012"/>
          </a:xfrm>
        </p:spPr>
        <p:txBody>
          <a:bodyPr>
            <a:normAutofit fontScale="92500" lnSpcReduction="10000"/>
          </a:bodyPr>
          <a:lstStyle/>
          <a:p>
            <a:r>
              <a:rPr lang="en-US" dirty="0"/>
              <a:t>C</a:t>
            </a:r>
            <a:r>
              <a:rPr lang="en-US" dirty="0" smtClean="0"/>
              <a:t>ar </a:t>
            </a:r>
            <a:r>
              <a:rPr lang="en-US" dirty="0" smtClean="0"/>
              <a:t>cards made from card stock with pocket for waybills</a:t>
            </a:r>
          </a:p>
          <a:p>
            <a:pPr lvl="1"/>
            <a:r>
              <a:rPr lang="en-US" dirty="0" smtClean="0"/>
              <a:t>Typical HP printer will print on 60# card stock</a:t>
            </a:r>
          </a:p>
          <a:p>
            <a:r>
              <a:rPr lang="en-US" dirty="0" smtClean="0"/>
              <a:t>Information includes</a:t>
            </a:r>
          </a:p>
          <a:p>
            <a:pPr lvl="1"/>
            <a:r>
              <a:rPr lang="en-US" dirty="0" smtClean="0"/>
              <a:t>Owning road</a:t>
            </a:r>
          </a:p>
          <a:p>
            <a:pPr lvl="2"/>
            <a:r>
              <a:rPr lang="en-US" dirty="0" smtClean="0"/>
              <a:t>Often abbreviated</a:t>
            </a:r>
          </a:p>
          <a:p>
            <a:pPr lvl="1"/>
            <a:r>
              <a:rPr lang="en-US" dirty="0" smtClean="0"/>
              <a:t>Car number</a:t>
            </a:r>
          </a:p>
          <a:p>
            <a:pPr lvl="1"/>
            <a:r>
              <a:rPr lang="en-US" dirty="0" smtClean="0"/>
              <a:t>Car type</a:t>
            </a:r>
          </a:p>
          <a:p>
            <a:pPr lvl="2"/>
            <a:r>
              <a:rPr lang="en-US" dirty="0" smtClean="0"/>
              <a:t>AAR designation, or plain English</a:t>
            </a:r>
          </a:p>
          <a:p>
            <a:pPr lvl="3"/>
            <a:r>
              <a:rPr lang="en-US" dirty="0" smtClean="0"/>
              <a:t>Example: XM, or Boxcar</a:t>
            </a:r>
          </a:p>
          <a:p>
            <a:pPr lvl="1"/>
            <a:r>
              <a:rPr lang="en-US" dirty="0" smtClean="0"/>
              <a:t>Car color</a:t>
            </a:r>
          </a:p>
          <a:p>
            <a:pPr lvl="1"/>
            <a:r>
              <a:rPr lang="en-US" dirty="0" smtClean="0"/>
              <a:t>Length</a:t>
            </a:r>
            <a:endParaRPr lang="en-US" dirty="0"/>
          </a:p>
        </p:txBody>
      </p:sp>
      <p:pic>
        <p:nvPicPr>
          <p:cNvPr id="4" name="Picture 4" descr="C:\Users\Owner\Documents\Bruce\1 - Train Hobby\Clinics\Operations Clinics\20150527_14211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0" y="2971800"/>
            <a:ext cx="2090663"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5470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3492" y="1901223"/>
            <a:ext cx="6777317" cy="3508977"/>
          </a:xfrm>
        </p:spPr>
        <p:txBody>
          <a:bodyPr>
            <a:normAutofit lnSpcReduction="10000"/>
          </a:bodyPr>
          <a:lstStyle/>
          <a:p>
            <a:r>
              <a:rPr lang="en-US" dirty="0" smtClean="0"/>
              <a:t>Other information sometimes included:</a:t>
            </a:r>
          </a:p>
          <a:p>
            <a:pPr lvl="1"/>
            <a:r>
              <a:rPr lang="en-US" dirty="0" smtClean="0"/>
              <a:t>When Empty Return TO:</a:t>
            </a:r>
          </a:p>
          <a:p>
            <a:pPr lvl="1"/>
            <a:r>
              <a:rPr lang="en-US" dirty="0" smtClean="0"/>
              <a:t>Owner</a:t>
            </a:r>
          </a:p>
          <a:p>
            <a:pPr lvl="1"/>
            <a:r>
              <a:rPr lang="en-US" dirty="0" smtClean="0"/>
              <a:t>Miscellaneous</a:t>
            </a:r>
          </a:p>
          <a:p>
            <a:pPr lvl="2"/>
            <a:r>
              <a:rPr lang="en-US" dirty="0" smtClean="0"/>
              <a:t>Coupler type</a:t>
            </a:r>
          </a:p>
          <a:p>
            <a:pPr lvl="2"/>
            <a:r>
              <a:rPr lang="en-US" dirty="0" smtClean="0"/>
              <a:t>Metal wheels</a:t>
            </a:r>
          </a:p>
          <a:p>
            <a:r>
              <a:rPr lang="en-US" dirty="0" smtClean="0"/>
              <a:t>Different color card stock may be used to denote car type</a:t>
            </a:r>
          </a:p>
          <a:p>
            <a:pPr lvl="1"/>
            <a:r>
              <a:rPr lang="en-US" dirty="0" smtClean="0"/>
              <a:t>Freight, passenger, MOW, Locomotive</a:t>
            </a:r>
            <a:endParaRPr lang="en-US" dirty="0"/>
          </a:p>
        </p:txBody>
      </p:sp>
      <p:sp>
        <p:nvSpPr>
          <p:cNvPr id="4" name="Title 1"/>
          <p:cNvSpPr txBox="1">
            <a:spLocks/>
          </p:cNvSpPr>
          <p:nvPr/>
        </p:nvSpPr>
        <p:spPr>
          <a:xfrm>
            <a:off x="1043490" y="533400"/>
            <a:ext cx="7024744" cy="1143000"/>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mtClean="0"/>
              <a:t>Car Cards</a:t>
            </a:r>
            <a:endParaRPr lang="en-US" dirty="0"/>
          </a:p>
        </p:txBody>
      </p:sp>
    </p:spTree>
    <p:extLst>
      <p:ext uri="{BB962C8B-B14F-4D97-AF65-F5344CB8AC3E}">
        <p14:creationId xmlns:p14="http://schemas.microsoft.com/office/powerpoint/2010/main" val="32864343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52456" y="457200"/>
            <a:ext cx="7024744" cy="1143000"/>
          </a:xfrm>
        </p:spPr>
        <p:txBody>
          <a:bodyPr/>
          <a:lstStyle/>
          <a:p>
            <a:r>
              <a:rPr lang="en-US" dirty="0" smtClean="0"/>
              <a:t>Waybills</a:t>
            </a:r>
            <a:endParaRPr lang="en-US" dirty="0"/>
          </a:p>
        </p:txBody>
      </p:sp>
      <p:sp>
        <p:nvSpPr>
          <p:cNvPr id="5" name="Content Placeholder 4"/>
          <p:cNvSpPr>
            <a:spLocks noGrp="1"/>
          </p:cNvSpPr>
          <p:nvPr>
            <p:ph idx="1"/>
          </p:nvPr>
        </p:nvSpPr>
        <p:spPr>
          <a:xfrm>
            <a:off x="1052458" y="1753188"/>
            <a:ext cx="6777317" cy="4495212"/>
          </a:xfrm>
        </p:spPr>
        <p:txBody>
          <a:bodyPr>
            <a:normAutofit/>
          </a:bodyPr>
          <a:lstStyle/>
          <a:p>
            <a:r>
              <a:rPr lang="en-US" dirty="0" smtClean="0"/>
              <a:t>Classic waybills include 4 moves, numbered 1-4 (duh!)</a:t>
            </a:r>
          </a:p>
          <a:p>
            <a:r>
              <a:rPr lang="en-US" dirty="0" smtClean="0"/>
              <a:t>Waybills may also be two moves</a:t>
            </a:r>
          </a:p>
          <a:p>
            <a:pPr lvl="1"/>
            <a:r>
              <a:rPr lang="en-US" dirty="0" smtClean="0"/>
              <a:t>Example: Move 1 - coal mine to power plant, Move 2 – power plant to coal mine</a:t>
            </a:r>
          </a:p>
          <a:p>
            <a:r>
              <a:rPr lang="en-US" dirty="0" smtClean="0"/>
              <a:t>Waybills are positioned in car card showing current move number</a:t>
            </a:r>
          </a:p>
          <a:p>
            <a:r>
              <a:rPr lang="en-US" dirty="0" smtClean="0"/>
              <a:t>Information shown includes:</a:t>
            </a:r>
          </a:p>
          <a:p>
            <a:pPr lvl="1"/>
            <a:r>
              <a:rPr lang="en-US" dirty="0" smtClean="0"/>
              <a:t>Car Type, </a:t>
            </a:r>
            <a:r>
              <a:rPr lang="en-US" dirty="0" smtClean="0"/>
              <a:t>‘</a:t>
            </a:r>
            <a:r>
              <a:rPr lang="en-US" dirty="0" smtClean="0"/>
              <a:t>Destination</a:t>
            </a:r>
            <a:r>
              <a:rPr lang="en-US" dirty="0" smtClean="0"/>
              <a:t>’ </a:t>
            </a:r>
            <a:r>
              <a:rPr lang="en-US" dirty="0" smtClean="0"/>
              <a:t>Town, </a:t>
            </a:r>
            <a:r>
              <a:rPr lang="en-US" dirty="0" smtClean="0"/>
              <a:t>‘</a:t>
            </a:r>
            <a:r>
              <a:rPr lang="en-US" dirty="0" smtClean="0"/>
              <a:t>Destination</a:t>
            </a:r>
            <a:r>
              <a:rPr lang="en-US" dirty="0" smtClean="0"/>
              <a:t>’ </a:t>
            </a:r>
            <a:r>
              <a:rPr lang="en-US" dirty="0" smtClean="0"/>
              <a:t>Industry, Commodity, ‘Via’ Location, Color </a:t>
            </a:r>
            <a:r>
              <a:rPr lang="en-US" dirty="0" smtClean="0"/>
              <a:t>Stripe indicating next destination</a:t>
            </a:r>
            <a:endParaRPr lang="en-US" dirty="0"/>
          </a:p>
        </p:txBody>
      </p:sp>
      <p:pic>
        <p:nvPicPr>
          <p:cNvPr id="1026" name="Picture 2" descr="C:\Users\Owner\Downloads\20150605_10165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914400"/>
            <a:ext cx="1476442"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109758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3588</TotalTime>
  <Words>1289</Words>
  <Application>Microsoft Office PowerPoint</Application>
  <PresentationFormat>On-screen Show (4:3)</PresentationFormat>
  <Paragraphs>175</Paragraphs>
  <Slides>25</Slides>
  <Notes>25</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Austin</vt:lpstr>
      <vt:lpstr>OPERATIONS – A Starter Kit</vt:lpstr>
      <vt:lpstr>Target audience - members who have heard of, but never operated their model railroad</vt:lpstr>
      <vt:lpstr>OPERATIONS – A Starter Kit</vt:lpstr>
      <vt:lpstr>Why “Operate” Your Model Railroad?</vt:lpstr>
      <vt:lpstr>Train Movement vs Car Forwarding</vt:lpstr>
      <vt:lpstr>Basic Materials Needed for a Car Card Operating System</vt:lpstr>
      <vt:lpstr>Car Cards</vt:lpstr>
      <vt:lpstr>PowerPoint Presentation</vt:lpstr>
      <vt:lpstr>Waybills</vt:lpstr>
      <vt:lpstr>Where Do I Start??</vt:lpstr>
      <vt:lpstr>Where Do I Start??</vt:lpstr>
      <vt:lpstr>Set Out, Hold, Pick Up,  Huh?</vt:lpstr>
      <vt:lpstr>Set Out, Hold, Pick Up, Huh?</vt:lpstr>
      <vt:lpstr>Ready, Set, GO!</vt:lpstr>
      <vt:lpstr>Some Tools To Get You Going</vt:lpstr>
      <vt:lpstr>MS-Access Car Card File</vt:lpstr>
      <vt:lpstr>MS-Access Car Card File</vt:lpstr>
      <vt:lpstr>MS-Access Car Card File</vt:lpstr>
      <vt:lpstr>MS-Excel Waybill File</vt:lpstr>
      <vt:lpstr>Waybill Spreadsheet </vt:lpstr>
      <vt:lpstr>A Non-computer Way To Go</vt:lpstr>
      <vt:lpstr>Tips and Tricks</vt:lpstr>
      <vt:lpstr>Tips and Tricks</vt:lpstr>
      <vt:lpstr>A Special Offer To You Lucky Dogs!</vt:lpstr>
      <vt:lpstr>WARNING!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OPERATIONS – A Starter Kit</dc:title>
  <dc:creator>Bruce</dc:creator>
  <cp:lastModifiedBy>Bruce</cp:lastModifiedBy>
  <cp:revision>71</cp:revision>
  <cp:lastPrinted>2015-06-05T14:23:33Z</cp:lastPrinted>
  <dcterms:created xsi:type="dcterms:W3CDTF">2014-09-14T13:50:44Z</dcterms:created>
  <dcterms:modified xsi:type="dcterms:W3CDTF">2015-06-06T17:42:02Z</dcterms:modified>
</cp:coreProperties>
</file>